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6" r:id="rId3"/>
    <p:sldId id="259" r:id="rId4"/>
    <p:sldId id="267" r:id="rId5"/>
    <p:sldId id="258" r:id="rId6"/>
    <p:sldId id="260" r:id="rId7"/>
    <p:sldId id="261" r:id="rId8"/>
    <p:sldId id="263" r:id="rId9"/>
    <p:sldId id="262" r:id="rId10"/>
    <p:sldId id="264" r:id="rId11"/>
    <p:sldId id="265" r:id="rId12"/>
    <p:sldId id="268" r:id="rId13"/>
  </p:sldIdLst>
  <p:sldSz cx="9144000" cy="6858000" type="screen4x3"/>
  <p:notesSz cx="7053263" cy="10186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BA60E-1D37-4669-BE49-100B5281816D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75813"/>
            <a:ext cx="3055938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9675813"/>
            <a:ext cx="3055937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1E0B9-1EB8-48D9-8345-6038A1C07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712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09349"/>
          </a:xfrm>
          <a:prstGeom prst="rect">
            <a:avLst/>
          </a:prstGeom>
        </p:spPr>
        <p:txBody>
          <a:bodyPr vert="horz" lIns="98508" tIns="49254" rIns="98508" bIns="4925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509349"/>
          </a:xfrm>
          <a:prstGeom prst="rect">
            <a:avLst/>
          </a:prstGeom>
        </p:spPr>
        <p:txBody>
          <a:bodyPr vert="horz" lIns="98508" tIns="49254" rIns="98508" bIns="49254" rtlCol="0"/>
          <a:lstStyle>
            <a:lvl1pPr algn="r">
              <a:defRPr sz="1300"/>
            </a:lvl1pPr>
          </a:lstStyle>
          <a:p>
            <a:fld id="{39B63704-4686-164D-ABDA-25F34CFE6969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763588"/>
            <a:ext cx="5092700" cy="382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508" tIns="49254" rIns="98508" bIns="492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838819"/>
            <a:ext cx="5642610" cy="4584145"/>
          </a:xfrm>
          <a:prstGeom prst="rect">
            <a:avLst/>
          </a:prstGeom>
        </p:spPr>
        <p:txBody>
          <a:bodyPr vert="horz" lIns="98508" tIns="49254" rIns="98508" bIns="49254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75871"/>
            <a:ext cx="3056414" cy="509349"/>
          </a:xfrm>
          <a:prstGeom prst="rect">
            <a:avLst/>
          </a:prstGeom>
        </p:spPr>
        <p:txBody>
          <a:bodyPr vert="horz" lIns="98508" tIns="49254" rIns="98508" bIns="4925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9675871"/>
            <a:ext cx="3056414" cy="509349"/>
          </a:xfrm>
          <a:prstGeom prst="rect">
            <a:avLst/>
          </a:prstGeom>
        </p:spPr>
        <p:txBody>
          <a:bodyPr vert="horz" lIns="98508" tIns="49254" rIns="98508" bIns="49254" rtlCol="0" anchor="b"/>
          <a:lstStyle>
            <a:lvl1pPr algn="r">
              <a:defRPr sz="1300"/>
            </a:lvl1pPr>
          </a:lstStyle>
          <a:p>
            <a:fld id="{73812269-BA77-0A45-8EB4-7C706BD1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0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2269-BA77-0A45-8EB4-7C706BD1DA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6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2269-BA77-0A45-8EB4-7C706BD1DA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38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2269-BA77-0A45-8EB4-7C706BD1DA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3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2269-BA77-0A45-8EB4-7C706BD1DA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7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2269-BA77-0A45-8EB4-7C706BD1DA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7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2269-BA77-0A45-8EB4-7C706BD1DA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2269-BA77-0A45-8EB4-7C706BD1DA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3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2269-BA77-0A45-8EB4-7C706BD1DA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7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2269-BA77-0A45-8EB4-7C706BD1DA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91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800380" indent="-307838" eaLnBrk="0" hangingPunct="0">
              <a:defRPr sz="17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231354" indent="-246271" eaLnBrk="0" hangingPunct="0">
              <a:defRPr sz="17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723895" indent="-246271" eaLnBrk="0" hangingPunct="0">
              <a:defRPr sz="17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216437" indent="-246271" eaLnBrk="0" hangingPunct="0">
              <a:defRPr sz="17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271239E-A7BE-CF49-98DA-4DDD6A29437D}" type="slidenum">
              <a:rPr lang="en-GB" sz="1300">
                <a:latin typeface="Arial" charset="0"/>
              </a:rPr>
              <a:pPr eaLnBrk="1" hangingPunct="1"/>
              <a:t>8</a:t>
            </a:fld>
            <a:endParaRPr lang="en-GB" sz="130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601663"/>
            <a:ext cx="3633787" cy="27273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260" y="3649746"/>
            <a:ext cx="5838534" cy="57733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Jess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91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2269-BA77-0A45-8EB4-7C706BD1DA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2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C45-A602-5C46-B490-4BD6EA32B089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4D85-F332-4541-B797-530D764085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C45-A602-5C46-B490-4BD6EA32B089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4D85-F332-4541-B797-530D76408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C45-A602-5C46-B490-4BD6EA32B089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4D85-F332-4541-B797-530D76408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C45-A602-5C46-B490-4BD6EA32B089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4D85-F332-4541-B797-530D76408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C45-A602-5C46-B490-4BD6EA32B089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4D85-F332-4541-B797-530D764085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C45-A602-5C46-B490-4BD6EA32B089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4D85-F332-4541-B797-530D76408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C45-A602-5C46-B490-4BD6EA32B089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4D85-F332-4541-B797-530D7640859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C45-A602-5C46-B490-4BD6EA32B089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4D85-F332-4541-B797-530D76408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C45-A602-5C46-B490-4BD6EA32B089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4D85-F332-4541-B797-530D76408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C45-A602-5C46-B490-4BD6EA32B089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4D85-F332-4541-B797-530D7640859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C45-A602-5C46-B490-4BD6EA32B089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54D85-F332-4541-B797-530D76408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3DA0C45-A602-5C46-B490-4BD6EA32B089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654D85-F332-4541-B797-530D764085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66" y="999765"/>
            <a:ext cx="8042276" cy="13369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Calibri"/>
                <a:cs typeface="Calibri"/>
              </a:rPr>
              <a:t/>
            </a:r>
            <a:br>
              <a:rPr lang="en-US" sz="4000" b="1" dirty="0" smtClean="0">
                <a:latin typeface="Calibri"/>
                <a:cs typeface="Calibri"/>
              </a:rPr>
            </a:br>
            <a:r>
              <a:rPr lang="en-US" sz="4000" b="1" dirty="0">
                <a:latin typeface="Calibri"/>
                <a:cs typeface="Calibri"/>
              </a:rPr>
              <a:t/>
            </a:r>
            <a:br>
              <a:rPr lang="en-US" sz="4000" b="1" dirty="0">
                <a:latin typeface="Calibri"/>
                <a:cs typeface="Calibri"/>
              </a:rPr>
            </a:br>
            <a:r>
              <a:rPr lang="en-US" sz="4000" b="1" dirty="0" smtClean="0">
                <a:latin typeface="Calibri"/>
                <a:cs typeface="Calibri"/>
              </a:rPr>
              <a:t/>
            </a:r>
            <a:br>
              <a:rPr lang="en-US" sz="4000" b="1" dirty="0" smtClean="0">
                <a:latin typeface="Calibri"/>
                <a:cs typeface="Calibri"/>
              </a:rPr>
            </a:br>
            <a:r>
              <a:rPr lang="en-US" sz="4000" b="1" dirty="0" smtClean="0">
                <a:latin typeface="Calibri"/>
                <a:cs typeface="Calibri"/>
              </a:rPr>
              <a:t/>
            </a:r>
            <a:br>
              <a:rPr lang="en-US" sz="4000" b="1" dirty="0" smtClean="0">
                <a:latin typeface="Calibri"/>
                <a:cs typeface="Calibri"/>
              </a:rPr>
            </a:br>
            <a:r>
              <a:rPr lang="en-US" sz="4000" b="1" dirty="0" smtClean="0">
                <a:latin typeface="Calibri"/>
                <a:cs typeface="Calibri"/>
              </a:rPr>
              <a:t>Parent Information Session</a:t>
            </a:r>
            <a:r>
              <a:rPr lang="en-US" sz="4000" b="1" dirty="0">
                <a:latin typeface="Calibri"/>
                <a:cs typeface="Calibri"/>
              </a:rPr>
              <a:t/>
            </a:r>
            <a:br>
              <a:rPr lang="en-US" sz="4000" b="1" dirty="0">
                <a:latin typeface="Calibri"/>
                <a:cs typeface="Calibri"/>
              </a:rPr>
            </a:br>
            <a:r>
              <a:rPr lang="en-US" sz="4000" b="1" dirty="0" smtClean="0">
                <a:latin typeface="Calibri"/>
                <a:cs typeface="Calibri"/>
              </a:rPr>
              <a:t>Year 1 Phonics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59783"/>
            <a:ext cx="7543800" cy="372961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We will discuss:</a:t>
            </a:r>
          </a:p>
          <a:p>
            <a:pPr marL="0" indent="0" algn="ctr">
              <a:buNone/>
            </a:pPr>
            <a:endParaRPr lang="en-US" sz="3200" dirty="0" smtClean="0">
              <a:latin typeface="Calibri"/>
              <a:cs typeface="Calibri"/>
            </a:endParaRPr>
          </a:p>
          <a:p>
            <a:r>
              <a:rPr lang="en-US" sz="3200" dirty="0" smtClean="0">
                <a:latin typeface="Calibri"/>
                <a:cs typeface="Calibri"/>
              </a:rPr>
              <a:t>The Phonics Screening Check </a:t>
            </a:r>
          </a:p>
          <a:p>
            <a:r>
              <a:rPr lang="en-US" sz="3200" dirty="0" smtClean="0">
                <a:latin typeface="Calibri"/>
                <a:cs typeface="Calibri"/>
              </a:rPr>
              <a:t>How Phonics is taught at St. Mary’s</a:t>
            </a:r>
          </a:p>
          <a:p>
            <a:r>
              <a:rPr lang="en-US" sz="3200" dirty="0" smtClean="0">
                <a:latin typeface="Calibri"/>
                <a:cs typeface="Calibri"/>
              </a:rPr>
              <a:t>How you can help at home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Image result for phonics"/>
          <p:cNvSpPr>
            <a:spLocks noChangeAspect="1" noChangeArrowheads="1"/>
          </p:cNvSpPr>
          <p:nvPr/>
        </p:nvSpPr>
        <p:spPr bwMode="auto">
          <a:xfrm>
            <a:off x="26266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Image result for phon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54" y="-135781"/>
            <a:ext cx="2730500" cy="128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64085"/>
            <a:ext cx="7543800" cy="572373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sz="4000" b="1" dirty="0">
                <a:solidFill>
                  <a:srgbClr val="000000"/>
                </a:solidFill>
                <a:latin typeface="Calibri"/>
                <a:cs typeface="Calibri"/>
              </a:rPr>
              <a:t>Segmenting </a:t>
            </a:r>
          </a:p>
          <a:p>
            <a:pPr>
              <a:lnSpc>
                <a:spcPct val="90000"/>
              </a:lnSpc>
              <a:buNone/>
            </a:pPr>
            <a:endParaRPr lang="en-GB" sz="4000" b="1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b="1" dirty="0">
                <a:latin typeface="Calibri"/>
                <a:cs typeface="Calibri"/>
              </a:rPr>
              <a:t>Children need to be able to</a:t>
            </a:r>
            <a:r>
              <a:rPr lang="en-GB" b="1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lang="en-GB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hear</a:t>
            </a:r>
            <a:r>
              <a:rPr lang="en-GB" b="1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lang="en-GB" b="1" dirty="0">
                <a:latin typeface="Calibri"/>
                <a:cs typeface="Calibri"/>
              </a:rPr>
              <a:t>a whole word and </a:t>
            </a:r>
            <a:r>
              <a:rPr lang="en-GB" sz="3600" b="1" dirty="0">
                <a:solidFill>
                  <a:srgbClr val="FE3737"/>
                </a:solidFill>
                <a:latin typeface="Calibri"/>
                <a:cs typeface="Calibri"/>
              </a:rPr>
              <a:t>say</a:t>
            </a:r>
            <a:r>
              <a:rPr lang="en-GB" b="1" dirty="0">
                <a:latin typeface="Calibri"/>
                <a:cs typeface="Calibri"/>
              </a:rPr>
              <a:t> every sound that they </a:t>
            </a:r>
            <a:r>
              <a:rPr lang="en-GB" sz="3600" b="1" dirty="0" smtClean="0">
                <a:solidFill>
                  <a:srgbClr val="FE3737"/>
                </a:solidFill>
                <a:latin typeface="Calibri"/>
                <a:cs typeface="Calibri"/>
              </a:rPr>
              <a:t>hear</a:t>
            </a:r>
            <a:r>
              <a:rPr lang="en-GB" b="1" dirty="0" smtClean="0">
                <a:latin typeface="Calibri"/>
                <a:cs typeface="Calibri"/>
              </a:rPr>
              <a:t>.</a:t>
            </a:r>
          </a:p>
          <a:p>
            <a:pPr>
              <a:lnSpc>
                <a:spcPct val="90000"/>
              </a:lnSpc>
            </a:pPr>
            <a:endParaRPr lang="en-GB" b="1" dirty="0">
              <a:latin typeface="Calibri"/>
              <a:cs typeface="Calibri"/>
            </a:endParaRPr>
          </a:p>
          <a:p>
            <a:pPr>
              <a:buNone/>
            </a:pPr>
            <a:r>
              <a:rPr lang="en-GB" dirty="0">
                <a:latin typeface="Calibri"/>
                <a:cs typeface="Calibri"/>
              </a:rPr>
              <a:t>bed =    /b/  /e/ /d/</a:t>
            </a:r>
          </a:p>
          <a:p>
            <a:pPr>
              <a:buNone/>
            </a:pPr>
            <a:endParaRPr lang="en-GB" sz="1400" dirty="0">
              <a:latin typeface="Calibri"/>
              <a:cs typeface="Calibri"/>
            </a:endParaRPr>
          </a:p>
          <a:p>
            <a:pPr>
              <a:buNone/>
            </a:pPr>
            <a:r>
              <a:rPr lang="en-GB" dirty="0">
                <a:latin typeface="Calibri"/>
                <a:cs typeface="Calibri"/>
              </a:rPr>
              <a:t>tin=      /t/  /</a:t>
            </a:r>
            <a:r>
              <a:rPr lang="en-GB" dirty="0" err="1">
                <a:latin typeface="Calibri"/>
                <a:cs typeface="Calibri"/>
              </a:rPr>
              <a:t>i</a:t>
            </a:r>
            <a:r>
              <a:rPr lang="en-GB" dirty="0">
                <a:latin typeface="Calibri"/>
                <a:cs typeface="Calibri"/>
              </a:rPr>
              <a:t>/ /n/</a:t>
            </a:r>
          </a:p>
          <a:p>
            <a:pPr>
              <a:buNone/>
            </a:pPr>
            <a:endParaRPr lang="en-GB" sz="1200" dirty="0">
              <a:latin typeface="Calibri"/>
              <a:cs typeface="Calibri"/>
            </a:endParaRPr>
          </a:p>
          <a:p>
            <a:pPr>
              <a:buNone/>
            </a:pPr>
            <a:r>
              <a:rPr lang="en-GB" dirty="0">
                <a:latin typeface="Calibri"/>
                <a:cs typeface="Calibri"/>
              </a:rPr>
              <a:t>mug=    /m/ /u/ /g/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8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296"/>
            <a:ext cx="7543800" cy="550252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sz="4000" b="1" dirty="0" smtClean="0">
                <a:solidFill>
                  <a:srgbClr val="000000"/>
                </a:solidFill>
                <a:latin typeface="Calibri"/>
                <a:cs typeface="Calibri"/>
              </a:rPr>
              <a:t>Helping at Home</a:t>
            </a:r>
          </a:p>
          <a:p>
            <a:pPr algn="ctr">
              <a:lnSpc>
                <a:spcPct val="90000"/>
              </a:lnSpc>
              <a:buNone/>
            </a:pPr>
            <a:endParaRPr lang="en-GB" sz="4000" b="1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Practice the words sent home in the Homework Books and follow any instructions written </a:t>
            </a:r>
            <a:r>
              <a:rPr lang="en-US" dirty="0" smtClean="0">
                <a:latin typeface="Calibri"/>
                <a:cs typeface="Calibri"/>
              </a:rPr>
              <a:t>in blue. </a:t>
            </a:r>
            <a:r>
              <a:rPr lang="en-US" dirty="0" smtClean="0">
                <a:latin typeface="Calibri"/>
                <a:cs typeface="Calibri"/>
              </a:rPr>
              <a:t>This is important even if your child </a:t>
            </a:r>
            <a:r>
              <a:rPr lang="en-US" dirty="0" smtClean="0">
                <a:latin typeface="Calibri"/>
                <a:cs typeface="Calibri"/>
              </a:rPr>
              <a:t>spelt </a:t>
            </a:r>
            <a:r>
              <a:rPr lang="en-US" dirty="0" smtClean="0">
                <a:latin typeface="Calibri"/>
                <a:cs typeface="Calibri"/>
              </a:rPr>
              <a:t>all of the words correctly </a:t>
            </a:r>
          </a:p>
          <a:p>
            <a:r>
              <a:rPr lang="en-US" dirty="0" smtClean="0">
                <a:latin typeface="Calibri"/>
                <a:cs typeface="Calibri"/>
              </a:rPr>
              <a:t>Ask your child to practice the Phase 3 and 5 sounds using their sound mat regularly </a:t>
            </a:r>
          </a:p>
          <a:p>
            <a:r>
              <a:rPr lang="en-US" dirty="0" smtClean="0">
                <a:latin typeface="Calibri"/>
                <a:cs typeface="Calibri"/>
              </a:rPr>
              <a:t>Reading: Ask your children to </a:t>
            </a:r>
            <a:r>
              <a:rPr lang="en-US" dirty="0" smtClean="0">
                <a:solidFill>
                  <a:srgbClr val="FE3737"/>
                </a:solidFill>
                <a:latin typeface="Calibri"/>
                <a:cs typeface="Calibri"/>
              </a:rPr>
              <a:t>segment</a:t>
            </a:r>
            <a:r>
              <a:rPr lang="en-US" dirty="0" smtClean="0">
                <a:latin typeface="Calibri"/>
                <a:cs typeface="Calibri"/>
              </a:rPr>
              <a:t> the words and then </a:t>
            </a:r>
            <a:r>
              <a:rPr lang="en-US" dirty="0" smtClean="0">
                <a:solidFill>
                  <a:srgbClr val="FE3737"/>
                </a:solidFill>
                <a:latin typeface="Calibri"/>
                <a:cs typeface="Calibri"/>
              </a:rPr>
              <a:t>blend</a:t>
            </a:r>
            <a:r>
              <a:rPr lang="en-US" dirty="0" smtClean="0">
                <a:latin typeface="Calibri"/>
                <a:cs typeface="Calibri"/>
              </a:rPr>
              <a:t> them to help them to read the </a:t>
            </a:r>
            <a:r>
              <a:rPr lang="en-US" dirty="0" smtClean="0">
                <a:latin typeface="Calibri"/>
                <a:cs typeface="Calibri"/>
              </a:rPr>
              <a:t>words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Writing: Give your children words from their spelling test to spell and ask them to </a:t>
            </a:r>
            <a:r>
              <a:rPr lang="en-US" dirty="0" smtClean="0">
                <a:solidFill>
                  <a:srgbClr val="FE3737"/>
                </a:solidFill>
                <a:latin typeface="Calibri"/>
                <a:cs typeface="Calibri"/>
              </a:rPr>
              <a:t>segment </a:t>
            </a:r>
            <a:r>
              <a:rPr lang="en-US" dirty="0" smtClean="0">
                <a:latin typeface="Calibri"/>
                <a:cs typeface="Calibri"/>
              </a:rPr>
              <a:t>them and then</a:t>
            </a:r>
            <a:r>
              <a:rPr lang="en-US" dirty="0" smtClean="0">
                <a:solidFill>
                  <a:srgbClr val="FE3737"/>
                </a:solidFill>
                <a:latin typeface="Calibri"/>
                <a:cs typeface="Calibri"/>
              </a:rPr>
              <a:t> blend </a:t>
            </a:r>
            <a:r>
              <a:rPr lang="en-US" dirty="0" smtClean="0">
                <a:latin typeface="Calibri"/>
                <a:cs typeface="Calibri"/>
              </a:rPr>
              <a:t>them. Also, ask them to put them into </a:t>
            </a:r>
            <a:r>
              <a:rPr lang="en-US" dirty="0" smtClean="0">
                <a:latin typeface="Calibri"/>
                <a:cs typeface="Calibri"/>
              </a:rPr>
              <a:t>sentences</a:t>
            </a:r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424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478902"/>
            <a:ext cx="7543800" cy="14177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>
                <a:latin typeface="Calibri" panose="020F0502020204030204" pitchFamily="34" charset="0"/>
              </a:rPr>
              <a:t>Any questions?</a:t>
            </a:r>
            <a:endParaRPr lang="en-GB" sz="5400" dirty="0">
              <a:latin typeface="Calibri" panose="020F0502020204030204" pitchFamily="34" charset="0"/>
            </a:endParaRPr>
          </a:p>
        </p:txBody>
      </p:sp>
      <p:pic>
        <p:nvPicPr>
          <p:cNvPr id="1028" name="Picture 4" descr="Image result for question mark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356249"/>
            <a:ext cx="28575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6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9634" y="178887"/>
            <a:ext cx="8042276" cy="133695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alibri"/>
                <a:cs typeface="Calibri"/>
              </a:rPr>
              <a:t>Year 1 Phonics Screening Test</a:t>
            </a:r>
            <a:endParaRPr lang="en-US" sz="40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03200"/>
            <a:ext cx="75438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/>
                <a:cs typeface="Calibri"/>
              </a:rPr>
              <a:t>Week beginning 12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 smtClean="0">
                <a:latin typeface="Calibri"/>
                <a:cs typeface="Calibri"/>
              </a:rPr>
              <a:t> June 2017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Compulsory for all students in England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Shows how well your children can use their phonics skills and to identify students who need further help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Children are scored against a national standard. The main result is whether they fall above or below this standard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Children who do not meet the required standard have the opportunity to retake the test in </a:t>
            </a:r>
            <a:r>
              <a:rPr lang="en-US" dirty="0" smtClean="0">
                <a:latin typeface="Calibri"/>
                <a:cs typeface="Calibri"/>
              </a:rPr>
              <a:t>Year </a:t>
            </a:r>
            <a:r>
              <a:rPr lang="en-US" dirty="0" smtClean="0">
                <a:latin typeface="Calibri"/>
                <a:cs typeface="Calibri"/>
              </a:rPr>
              <a:t>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 descr="Image result for phonics screening test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17" y="1515843"/>
            <a:ext cx="1790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160"/>
            <a:ext cx="8042276" cy="133695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alibri"/>
                <a:cs typeface="Calibri"/>
              </a:rPr>
              <a:t>The Test</a:t>
            </a:r>
            <a:endParaRPr lang="en-US" sz="40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61331"/>
            <a:ext cx="75438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40 words and non- words (we call these alien or nonsense words) that match what we’ve been learning in phonics 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Focus is on children blending accurately when reading words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Children read one on one with teacher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Nonsense or alien words have a picture of a monster next to them (we use this in class too)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104" name="Picture 8" descr="Image result for alien w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10212"/>
            <a:ext cx="466725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4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57865"/>
            <a:ext cx="8042276" cy="133695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alibri"/>
                <a:cs typeface="Calibri"/>
              </a:rPr>
              <a:t>Example</a:t>
            </a:r>
            <a:endParaRPr lang="en-US" sz="40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61331"/>
            <a:ext cx="7543800" cy="3886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90" y="1158253"/>
            <a:ext cx="3459164" cy="4889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254" y="1158253"/>
            <a:ext cx="3344655" cy="48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8887"/>
            <a:ext cx="8042276" cy="1336956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Phonics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61331"/>
            <a:ext cx="7543800" cy="3886200"/>
          </a:xfrm>
        </p:spPr>
        <p:txBody>
          <a:bodyPr>
            <a:normAutofit lnSpcReduction="10000"/>
          </a:bodyPr>
          <a:lstStyle/>
          <a:p>
            <a:pPr algn="ctr"/>
            <a:endParaRPr lang="en-US" dirty="0"/>
          </a:p>
          <a:p>
            <a:r>
              <a:rPr lang="en-US" dirty="0" smtClean="0">
                <a:latin typeface="Calibri"/>
                <a:cs typeface="Calibri"/>
              </a:rPr>
              <a:t>Awareness of sounds in </a:t>
            </a:r>
            <a:r>
              <a:rPr lang="en-US" b="1" dirty="0" smtClean="0">
                <a:latin typeface="Calibri"/>
                <a:cs typeface="Calibri"/>
              </a:rPr>
              <a:t>spoken</a:t>
            </a:r>
            <a:r>
              <a:rPr lang="en-US" dirty="0" smtClean="0">
                <a:latin typeface="Calibri"/>
                <a:cs typeface="Calibri"/>
              </a:rPr>
              <a:t> words (foundation- should have been attained in Nursery and Reception)</a:t>
            </a:r>
          </a:p>
          <a:p>
            <a:r>
              <a:rPr lang="en-US" dirty="0" smtClean="0">
                <a:latin typeface="Calibri"/>
                <a:cs typeface="Calibri"/>
              </a:rPr>
              <a:t>Link between sounds and letters</a:t>
            </a:r>
          </a:p>
          <a:p>
            <a:r>
              <a:rPr lang="en-US" dirty="0" smtClean="0">
                <a:latin typeface="Calibri"/>
                <a:cs typeface="Calibri"/>
              </a:rPr>
              <a:t>Reading: </a:t>
            </a:r>
            <a:r>
              <a:rPr lang="en-US" dirty="0" err="1">
                <a:latin typeface="Calibri"/>
                <a:cs typeface="Calibri"/>
              </a:rPr>
              <a:t>r</a:t>
            </a:r>
            <a:r>
              <a:rPr lang="en-US" dirty="0" err="1" smtClean="0">
                <a:latin typeface="Calibri"/>
                <a:cs typeface="Calibri"/>
              </a:rPr>
              <a:t>ecognising</a:t>
            </a:r>
            <a:r>
              <a:rPr lang="en-US" dirty="0" smtClean="0">
                <a:latin typeface="Calibri"/>
                <a:cs typeface="Calibri"/>
              </a:rPr>
              <a:t> letters by giving them a sound and then blending the sound to pronounce the word</a:t>
            </a:r>
          </a:p>
          <a:p>
            <a:r>
              <a:rPr lang="en-US" dirty="0" smtClean="0">
                <a:latin typeface="Calibri"/>
                <a:cs typeface="Calibri"/>
              </a:rPr>
              <a:t> Spelling: segmenting words into individual sounds using letters to represent sounds </a:t>
            </a:r>
          </a:p>
          <a:p>
            <a:r>
              <a:rPr lang="en-US" dirty="0" smtClean="0">
                <a:latin typeface="Calibri"/>
                <a:cs typeface="Calibri"/>
              </a:rPr>
              <a:t>The Phonics Screening Check is concerned with </a:t>
            </a:r>
            <a:r>
              <a:rPr lang="en-US" b="1" dirty="0" smtClean="0">
                <a:latin typeface="Calibri"/>
                <a:cs typeface="Calibri"/>
              </a:rPr>
              <a:t>reading </a:t>
            </a:r>
            <a:r>
              <a:rPr lang="en-US" dirty="0" smtClean="0">
                <a:latin typeface="Calibri"/>
                <a:cs typeface="Calibri"/>
              </a:rPr>
              <a:t>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8887"/>
            <a:ext cx="8042276" cy="1336956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Daily Phonics at School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61331"/>
            <a:ext cx="7543800" cy="38862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GB" dirty="0">
                <a:latin typeface="Calibri"/>
                <a:cs typeface="Calibri"/>
              </a:rPr>
              <a:t>Every day the children have </a:t>
            </a:r>
            <a:r>
              <a:rPr lang="en-GB" dirty="0" smtClean="0">
                <a:latin typeface="Calibri"/>
                <a:cs typeface="Calibri"/>
              </a:rPr>
              <a:t>30 minutes in groups 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Calibri"/>
                <a:cs typeface="Calibri"/>
              </a:rPr>
              <a:t>Fast </a:t>
            </a:r>
            <a:r>
              <a:rPr lang="en-GB" dirty="0">
                <a:latin typeface="Calibri"/>
                <a:cs typeface="Calibri"/>
              </a:rPr>
              <a:t>paced approach </a:t>
            </a:r>
            <a:r>
              <a:rPr lang="en-GB" dirty="0" smtClean="0">
                <a:latin typeface="Calibri"/>
                <a:cs typeface="Calibri"/>
              </a:rPr>
              <a:t>(one </a:t>
            </a:r>
            <a:r>
              <a:rPr lang="en-GB" dirty="0" smtClean="0">
                <a:latin typeface="Calibri"/>
                <a:cs typeface="Calibri"/>
              </a:rPr>
              <a:t>sound per </a:t>
            </a:r>
            <a:r>
              <a:rPr lang="en-GB" dirty="0" smtClean="0">
                <a:latin typeface="Calibri"/>
                <a:cs typeface="Calibri"/>
              </a:rPr>
              <a:t>day)</a:t>
            </a:r>
            <a:endParaRPr lang="en-GB" dirty="0">
              <a:latin typeface="Calibri"/>
              <a:cs typeface="Calibri"/>
            </a:endParaRP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Calibri"/>
                <a:cs typeface="Calibri"/>
              </a:rPr>
              <a:t>We </a:t>
            </a:r>
            <a:r>
              <a:rPr lang="en-GB" dirty="0">
                <a:latin typeface="Calibri"/>
                <a:cs typeface="Calibri"/>
              </a:rPr>
              <a:t>use the Letters and Sounds </a:t>
            </a:r>
            <a:r>
              <a:rPr lang="en-GB" dirty="0" smtClean="0">
                <a:latin typeface="Calibri"/>
                <a:cs typeface="Calibri"/>
              </a:rPr>
              <a:t>phonics program</a:t>
            </a: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Calibri"/>
                <a:cs typeface="Calibri"/>
              </a:rPr>
              <a:t>There </a:t>
            </a:r>
            <a:r>
              <a:rPr lang="en-GB" dirty="0">
                <a:latin typeface="Calibri"/>
                <a:cs typeface="Calibri"/>
              </a:rPr>
              <a:t>are 6 phonics phases which the children work through at their own </a:t>
            </a:r>
            <a:r>
              <a:rPr lang="en-GB" dirty="0" smtClean="0">
                <a:latin typeface="Calibri"/>
                <a:cs typeface="Calibri"/>
              </a:rPr>
              <a:t>pace. The groups are organised into these phases. </a:t>
            </a:r>
            <a:endParaRPr lang="en-GB" dirty="0">
              <a:latin typeface="Calibri"/>
              <a:cs typeface="Calibri"/>
            </a:endParaRPr>
          </a:p>
          <a:p>
            <a:pPr algn="ctr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8887"/>
            <a:ext cx="8042276" cy="1336956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Phonics Terms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61331"/>
            <a:ext cx="7543800" cy="3886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b="1" dirty="0" smtClean="0">
                <a:latin typeface="Calibri"/>
                <a:cs typeface="Calibri"/>
              </a:rPr>
              <a:t>Terms your children learn at school:</a:t>
            </a:r>
          </a:p>
          <a:p>
            <a:endParaRPr lang="en-GB" b="1" dirty="0" smtClean="0">
              <a:latin typeface="Calibri"/>
              <a:cs typeface="Calibri"/>
            </a:endParaRPr>
          </a:p>
          <a:p>
            <a:r>
              <a:rPr lang="en-GB" dirty="0" smtClean="0">
                <a:latin typeface="Calibri"/>
                <a:cs typeface="Calibri"/>
              </a:rPr>
              <a:t>Phonemes</a:t>
            </a:r>
            <a:r>
              <a:rPr lang="en-GB" dirty="0">
                <a:latin typeface="Calibri"/>
                <a:cs typeface="Calibri"/>
              </a:rPr>
              <a:t>: The smallest units of sound that are found within a </a:t>
            </a:r>
            <a:r>
              <a:rPr lang="en-GB" dirty="0" smtClean="0">
                <a:latin typeface="Calibri"/>
                <a:cs typeface="Calibri"/>
              </a:rPr>
              <a:t>word  (e.g. c a t   </a:t>
            </a:r>
            <a:r>
              <a:rPr lang="en-GB" dirty="0" err="1" smtClean="0">
                <a:latin typeface="Calibri"/>
                <a:cs typeface="Calibri"/>
              </a:rPr>
              <a:t>ch</a:t>
            </a:r>
            <a:r>
              <a:rPr lang="en-GB" dirty="0" smtClean="0">
                <a:latin typeface="Calibri"/>
                <a:cs typeface="Calibri"/>
              </a:rPr>
              <a:t> </a:t>
            </a:r>
            <a:r>
              <a:rPr lang="en-GB" dirty="0" err="1" smtClean="0">
                <a:latin typeface="Calibri"/>
                <a:cs typeface="Calibri"/>
              </a:rPr>
              <a:t>i</a:t>
            </a:r>
            <a:r>
              <a:rPr lang="en-GB" dirty="0" smtClean="0">
                <a:latin typeface="Calibri"/>
                <a:cs typeface="Calibri"/>
              </a:rPr>
              <a:t> p)</a:t>
            </a:r>
          </a:p>
          <a:p>
            <a:pPr marL="0" indent="0">
              <a:buNone/>
            </a:pPr>
            <a:r>
              <a:rPr lang="en-GB" dirty="0" smtClean="0">
                <a:latin typeface="Calibri"/>
                <a:cs typeface="Calibri"/>
              </a:rPr>
              <a:t>                             </a:t>
            </a:r>
            <a:r>
              <a:rPr lang="en-GB" sz="2200" dirty="0" smtClean="0">
                <a:solidFill>
                  <a:srgbClr val="FF0000"/>
                </a:solidFill>
                <a:latin typeface="Calibri"/>
                <a:cs typeface="Calibri"/>
              </a:rPr>
              <a:t>. . .     _    . .</a:t>
            </a:r>
            <a:endParaRPr lang="en-GB" sz="2200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GB" dirty="0">
                <a:latin typeface="Calibri"/>
                <a:cs typeface="Calibri"/>
              </a:rPr>
              <a:t>Grapheme: The spelling of the sound e.g. </a:t>
            </a:r>
            <a:r>
              <a:rPr lang="en-GB" dirty="0" err="1" smtClean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endParaRPr lang="en-GB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GB" dirty="0">
                <a:latin typeface="Calibri"/>
                <a:cs typeface="Calibri"/>
              </a:rPr>
              <a:t>Diagraph: Two letters that make one sound when </a:t>
            </a:r>
            <a:r>
              <a:rPr lang="en-GB" dirty="0" smtClean="0">
                <a:latin typeface="Calibri"/>
                <a:cs typeface="Calibri"/>
              </a:rPr>
              <a:t>read  </a:t>
            </a:r>
            <a:r>
              <a:rPr lang="en-GB" dirty="0" err="1" smtClean="0">
                <a:solidFill>
                  <a:srgbClr val="FF0000"/>
                </a:solidFill>
                <a:latin typeface="Calibri"/>
                <a:cs typeface="Calibri"/>
              </a:rPr>
              <a:t>sh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lang="en-GB" dirty="0" err="1" smtClean="0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endParaRPr lang="en-GB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GB" dirty="0" err="1">
                <a:latin typeface="Calibri"/>
                <a:cs typeface="Calibri"/>
              </a:rPr>
              <a:t>Trigraphs</a:t>
            </a:r>
            <a:r>
              <a:rPr lang="en-GB" dirty="0">
                <a:latin typeface="Calibri"/>
                <a:cs typeface="Calibri"/>
              </a:rPr>
              <a:t>: Three letters that make one </a:t>
            </a:r>
            <a:r>
              <a:rPr lang="en-GB" dirty="0" smtClean="0">
                <a:latin typeface="Calibri"/>
                <a:cs typeface="Calibri"/>
              </a:rPr>
              <a:t>sound  </a:t>
            </a:r>
            <a:r>
              <a:rPr lang="en-GB" dirty="0" err="1" smtClean="0">
                <a:solidFill>
                  <a:srgbClr val="FF0000"/>
                </a:solidFill>
                <a:latin typeface="Calibri"/>
                <a:cs typeface="Calibri"/>
              </a:rPr>
              <a:t>igh</a:t>
            </a:r>
            <a:endParaRPr lang="en-GB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GB" dirty="0">
                <a:latin typeface="Calibri"/>
                <a:cs typeface="Calibri"/>
              </a:rPr>
              <a:t>CVC: Stands for consonant, vowel, </a:t>
            </a:r>
            <a:r>
              <a:rPr lang="en-GB" dirty="0" smtClean="0">
                <a:latin typeface="Calibri"/>
                <a:cs typeface="Calibri"/>
              </a:rPr>
              <a:t>consonant  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pin   sit   web</a:t>
            </a:r>
            <a:endParaRPr lang="en-GB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GB" dirty="0">
                <a:latin typeface="Calibri"/>
                <a:cs typeface="Calibri"/>
              </a:rPr>
              <a:t>Segmenting is breaking up a word into its sounds. </a:t>
            </a:r>
          </a:p>
          <a:p>
            <a:r>
              <a:rPr lang="en-GB" dirty="0">
                <a:latin typeface="Calibri"/>
                <a:cs typeface="Calibri"/>
              </a:rPr>
              <a:t>Blending : Putting the sounds together to read a word</a:t>
            </a:r>
          </a:p>
          <a:p>
            <a:pPr algn="ctr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4995" y="24691"/>
            <a:ext cx="6781800" cy="1600200"/>
          </a:xfrm>
        </p:spPr>
        <p:txBody>
          <a:bodyPr/>
          <a:lstStyle/>
          <a:p>
            <a:pPr algn="ctr" eaLnBrk="1" hangingPunct="1"/>
            <a:r>
              <a:rPr lang="en-US" b="1" dirty="0">
                <a:latin typeface="Calibri"/>
                <a:cs typeface="Calibri"/>
              </a:rPr>
              <a:t>Saying the sounds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7067550" cy="388778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endParaRPr lang="en-GB" dirty="0">
              <a:latin typeface="Calibri"/>
              <a:cs typeface="Calibri"/>
            </a:endParaRPr>
          </a:p>
          <a:p>
            <a:pPr eaLnBrk="1" hangingPunct="1"/>
            <a:r>
              <a:rPr lang="en-GB" dirty="0">
                <a:latin typeface="Calibri"/>
                <a:cs typeface="Calibri"/>
              </a:rPr>
              <a:t>Sounds should be articulated clearly and precisely</a:t>
            </a:r>
            <a:r>
              <a:rPr lang="en-GB" dirty="0" smtClean="0">
                <a:latin typeface="Calibri"/>
                <a:cs typeface="Calibri"/>
              </a:rPr>
              <a:t>.</a:t>
            </a:r>
          </a:p>
          <a:p>
            <a:pPr eaLnBrk="1" hangingPunct="1"/>
            <a:endParaRPr lang="en-GB" dirty="0">
              <a:latin typeface="Calibri"/>
              <a:cs typeface="Calibri"/>
            </a:endParaRPr>
          </a:p>
          <a:p>
            <a:pPr eaLnBrk="1" hangingPunct="1"/>
            <a:r>
              <a:rPr lang="en-GB" dirty="0" smtClean="0">
                <a:latin typeface="Calibri"/>
                <a:cs typeface="Calibri"/>
              </a:rPr>
              <a:t>Be careful an ‘uh’ sound is not added to the end of sounds</a:t>
            </a:r>
          </a:p>
          <a:p>
            <a:pPr eaLnBrk="1" hangingPunct="1"/>
            <a:endParaRPr lang="en-GB" dirty="0">
              <a:latin typeface="Calibri"/>
              <a:cs typeface="Calibri"/>
            </a:endParaRPr>
          </a:p>
          <a:p>
            <a:pPr eaLnBrk="1" hangingPunct="1"/>
            <a:r>
              <a:rPr lang="en-GB" dirty="0" smtClean="0">
                <a:latin typeface="Calibri"/>
                <a:cs typeface="Calibri"/>
              </a:rPr>
              <a:t>Be aware of bad pronunciations that can be found online (YouTube etc</a:t>
            </a:r>
            <a:r>
              <a:rPr lang="en-GB" dirty="0" smtClean="0">
                <a:latin typeface="Calibri"/>
                <a:cs typeface="Calibri"/>
              </a:rPr>
              <a:t>.)</a:t>
            </a:r>
          </a:p>
          <a:p>
            <a:pPr eaLnBrk="1" hangingPunct="1"/>
            <a:endParaRPr lang="en-GB" dirty="0">
              <a:latin typeface="Calibri"/>
              <a:cs typeface="Calibri"/>
            </a:endParaRPr>
          </a:p>
          <a:p>
            <a:pPr eaLnBrk="1" hangingPunct="1"/>
            <a:endParaRPr lang="en-GB" dirty="0">
              <a:latin typeface="Calibri"/>
              <a:cs typeface="Calibri"/>
            </a:endParaRPr>
          </a:p>
          <a:p>
            <a:pPr eaLnBrk="1" hangingPunct="1"/>
            <a:endParaRPr lang="en-GB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Useful link: </a:t>
            </a:r>
            <a:r>
              <a:rPr lang="en-GB" dirty="0" smtClean="0">
                <a:latin typeface="Calibri" panose="020F0502020204030204" pitchFamily="34" charset="0"/>
              </a:rPr>
              <a:t>https</a:t>
            </a:r>
            <a:r>
              <a:rPr lang="en-GB" dirty="0">
                <a:latin typeface="Calibri" panose="020F0502020204030204" pitchFamily="34" charset="0"/>
              </a:rPr>
              <a:t>://www.youtube.com/watch?v=BqhXUW_v-1s</a:t>
            </a:r>
            <a:endParaRPr lang="en-GB" sz="2800" dirty="0">
              <a:latin typeface="Calibri" panose="020F0502020204030204" pitchFamily="34" charset="0"/>
            </a:endParaRPr>
          </a:p>
          <a:p>
            <a:pPr eaLnBrk="1" hangingPunct="1"/>
            <a:endParaRPr lang="en-US" sz="28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03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26386"/>
            <a:ext cx="7543800" cy="501542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sz="4000" b="1" dirty="0" smtClean="0">
                <a:solidFill>
                  <a:schemeClr val="tx1"/>
                </a:solidFill>
                <a:latin typeface="Calibri"/>
                <a:cs typeface="Calibri"/>
              </a:rPr>
              <a:t>Blending</a:t>
            </a:r>
            <a:r>
              <a:rPr lang="en-GB" b="1" i="1" dirty="0" smtClean="0">
                <a:latin typeface="Calibri"/>
                <a:cs typeface="Calibri"/>
              </a:rPr>
              <a:t> </a:t>
            </a:r>
            <a:endParaRPr lang="en-GB" b="1" i="1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buNone/>
            </a:pPr>
            <a:endParaRPr lang="en-GB" b="1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b="1" dirty="0">
                <a:latin typeface="Calibri"/>
                <a:cs typeface="Calibri"/>
              </a:rPr>
              <a:t>Children need to be able to</a:t>
            </a:r>
            <a:r>
              <a:rPr lang="en-GB" b="1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lang="en-GB" b="1" dirty="0">
                <a:solidFill>
                  <a:srgbClr val="FE3737"/>
                </a:solidFill>
                <a:latin typeface="Calibri"/>
                <a:cs typeface="Calibri"/>
              </a:rPr>
              <a:t>hear</a:t>
            </a:r>
            <a:r>
              <a:rPr lang="en-GB" b="1" dirty="0">
                <a:latin typeface="Calibri"/>
                <a:cs typeface="Calibri"/>
              </a:rPr>
              <a:t> the separate sounds in a word and then blend them together to </a:t>
            </a:r>
            <a:r>
              <a:rPr lang="en-GB" b="1" dirty="0">
                <a:solidFill>
                  <a:srgbClr val="FE3737"/>
                </a:solidFill>
                <a:latin typeface="Calibri"/>
                <a:cs typeface="Calibri"/>
              </a:rPr>
              <a:t>say</a:t>
            </a:r>
            <a:r>
              <a:rPr lang="en-GB" b="1" dirty="0">
                <a:latin typeface="Calibri"/>
                <a:cs typeface="Calibri"/>
              </a:rPr>
              <a:t> the whole </a:t>
            </a:r>
            <a:r>
              <a:rPr lang="en-GB" b="1" dirty="0" smtClean="0">
                <a:latin typeface="Calibri"/>
                <a:cs typeface="Calibri"/>
              </a:rPr>
              <a:t>word.</a:t>
            </a:r>
          </a:p>
          <a:p>
            <a:pPr>
              <a:lnSpc>
                <a:spcPct val="90000"/>
              </a:lnSpc>
            </a:pPr>
            <a:endParaRPr lang="en-GB" b="1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buNone/>
            </a:pPr>
            <a:r>
              <a:rPr lang="en-GB" dirty="0">
                <a:latin typeface="Calibri"/>
                <a:cs typeface="Calibri"/>
              </a:rPr>
              <a:t>/b/  /e/  /d/ = bed</a:t>
            </a:r>
          </a:p>
          <a:p>
            <a:pPr>
              <a:lnSpc>
                <a:spcPct val="90000"/>
              </a:lnSpc>
              <a:buNone/>
            </a:pPr>
            <a:endParaRPr lang="en-GB" sz="14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buNone/>
            </a:pPr>
            <a:r>
              <a:rPr lang="en-GB" dirty="0">
                <a:latin typeface="Calibri"/>
                <a:cs typeface="Calibri"/>
              </a:rPr>
              <a:t>/t/  /</a:t>
            </a:r>
            <a:r>
              <a:rPr lang="en-GB" dirty="0" err="1">
                <a:latin typeface="Calibri"/>
                <a:cs typeface="Calibri"/>
              </a:rPr>
              <a:t>i</a:t>
            </a:r>
            <a:r>
              <a:rPr lang="en-GB" dirty="0">
                <a:latin typeface="Calibri"/>
                <a:cs typeface="Calibri"/>
              </a:rPr>
              <a:t>/  /n/  = tin</a:t>
            </a:r>
          </a:p>
          <a:p>
            <a:pPr>
              <a:lnSpc>
                <a:spcPct val="90000"/>
              </a:lnSpc>
              <a:buNone/>
            </a:pPr>
            <a:endParaRPr lang="en-GB" sz="12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buNone/>
            </a:pPr>
            <a:r>
              <a:rPr lang="en-GB" dirty="0">
                <a:latin typeface="Calibri"/>
                <a:cs typeface="Calibri"/>
              </a:rPr>
              <a:t>/m/  /u/  /g/ = mug</a:t>
            </a:r>
          </a:p>
          <a:p>
            <a:pPr>
              <a:lnSpc>
                <a:spcPct val="90000"/>
              </a:lnSpc>
            </a:pPr>
            <a:endParaRPr lang="en-GB" b="1" dirty="0">
              <a:latin typeface="Comic Sans M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93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86</TotalTime>
  <Words>657</Words>
  <Application>Microsoft Office PowerPoint</Application>
  <PresentationFormat>On-screen Show (4:3)</PresentationFormat>
  <Paragraphs>109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NewsPrint</vt:lpstr>
      <vt:lpstr>    Parent Information Session Year 1 Phonics </vt:lpstr>
      <vt:lpstr>Year 1 Phonics Screening Test</vt:lpstr>
      <vt:lpstr>The Test</vt:lpstr>
      <vt:lpstr>Example</vt:lpstr>
      <vt:lpstr>Phonics</vt:lpstr>
      <vt:lpstr>Daily Phonics at School</vt:lpstr>
      <vt:lpstr>Phonics Terms</vt:lpstr>
      <vt:lpstr>Saying the sounds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Phonics Screening Test</dc:title>
  <dc:creator>Jessie Ross</dc:creator>
  <cp:lastModifiedBy>visitor</cp:lastModifiedBy>
  <cp:revision>22</cp:revision>
  <cp:lastPrinted>2017-02-23T15:40:45Z</cp:lastPrinted>
  <dcterms:created xsi:type="dcterms:W3CDTF">2017-02-23T15:05:13Z</dcterms:created>
  <dcterms:modified xsi:type="dcterms:W3CDTF">2017-02-24T17:04:44Z</dcterms:modified>
</cp:coreProperties>
</file>