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4" r:id="rId17"/>
    <p:sldId id="277" r:id="rId18"/>
    <p:sldId id="278" r:id="rId19"/>
    <p:sldId id="279" r:id="rId20"/>
    <p:sldId id="282" r:id="rId21"/>
    <p:sldId id="280" r:id="rId22"/>
    <p:sldId id="28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10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BC822-B832-422A-9DA8-352E9D5D00FE}" type="datetimeFigureOut">
              <a:rPr lang="en-GB" smtClean="0"/>
              <a:t>26/02/2016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51C625-9328-4E51-85CB-A35F8451E5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897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Unknown sources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1C625-9328-4E51-85CB-A35F8451E56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870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DD05-9233-4381-AF83-D7C02EAF54CC}" type="datetimeFigureOut">
              <a:rPr lang="en-GB" smtClean="0"/>
              <a:pPr/>
              <a:t>26/02/2016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E601-43DE-4C56-8577-623CA63BDCC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DD05-9233-4381-AF83-D7C02EAF54CC}" type="datetimeFigureOut">
              <a:rPr lang="en-GB" smtClean="0"/>
              <a:pPr/>
              <a:t>26/02/2016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E601-43DE-4C56-8577-623CA63BDCC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DD05-9233-4381-AF83-D7C02EAF54CC}" type="datetimeFigureOut">
              <a:rPr lang="en-GB" smtClean="0"/>
              <a:pPr/>
              <a:t>26/02/2016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E601-43DE-4C56-8577-623CA63BDCC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DD05-9233-4381-AF83-D7C02EAF54CC}" type="datetimeFigureOut">
              <a:rPr lang="en-GB" smtClean="0"/>
              <a:pPr/>
              <a:t>26/02/2016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E601-43DE-4C56-8577-623CA63BDCC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DD05-9233-4381-AF83-D7C02EAF54CC}" type="datetimeFigureOut">
              <a:rPr lang="en-GB" smtClean="0"/>
              <a:pPr/>
              <a:t>26/02/2016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E601-43DE-4C56-8577-623CA63BDCC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DD05-9233-4381-AF83-D7C02EAF54CC}" type="datetimeFigureOut">
              <a:rPr lang="en-GB" smtClean="0"/>
              <a:pPr/>
              <a:t>26/02/2016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E601-43DE-4C56-8577-623CA63BDCC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DD05-9233-4381-AF83-D7C02EAF54CC}" type="datetimeFigureOut">
              <a:rPr lang="en-GB" smtClean="0"/>
              <a:pPr/>
              <a:t>26/02/2016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E601-43DE-4C56-8577-623CA63BDCC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DD05-9233-4381-AF83-D7C02EAF54CC}" type="datetimeFigureOut">
              <a:rPr lang="en-GB" smtClean="0"/>
              <a:pPr/>
              <a:t>26/02/2016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E601-43DE-4C56-8577-623CA63BDCC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DD05-9233-4381-AF83-D7C02EAF54CC}" type="datetimeFigureOut">
              <a:rPr lang="en-GB" smtClean="0"/>
              <a:pPr/>
              <a:t>26/02/2016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E601-43DE-4C56-8577-623CA63BDCC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DD05-9233-4381-AF83-D7C02EAF54CC}" type="datetimeFigureOut">
              <a:rPr lang="en-GB" smtClean="0"/>
              <a:pPr/>
              <a:t>26/02/2016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E601-43DE-4C56-8577-623CA63BDCC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DD05-9233-4381-AF83-D7C02EAF54CC}" type="datetimeFigureOut">
              <a:rPr lang="en-GB" smtClean="0"/>
              <a:pPr/>
              <a:t>26/02/2016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E601-43DE-4C56-8577-623CA63BDCC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BDD05-9233-4381-AF83-D7C02EAF54CC}" type="datetimeFigureOut">
              <a:rPr lang="en-GB" smtClean="0"/>
              <a:pPr/>
              <a:t>26/02/2016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5E601-43DE-4C56-8577-623CA63BDCCD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+Planning\Year 1\img019.jpg"/>
          <p:cNvPicPr>
            <a:picLocks noChangeAspect="1" noChangeArrowheads="1"/>
          </p:cNvPicPr>
          <p:nvPr/>
        </p:nvPicPr>
        <p:blipFill>
          <a:blip r:embed="rId4" cstate="print"/>
          <a:srcRect t="3801" r="51369" b="65750"/>
          <a:stretch>
            <a:fillRect/>
          </a:stretch>
        </p:blipFill>
        <p:spPr bwMode="auto">
          <a:xfrm>
            <a:off x="0" y="-1"/>
            <a:ext cx="8316416" cy="679088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044624" y="620689"/>
            <a:ext cx="7772400" cy="3744415"/>
          </a:xfrm>
        </p:spPr>
        <p:txBody>
          <a:bodyPr>
            <a:noAutofit/>
          </a:bodyPr>
          <a:lstStyle/>
          <a:p>
            <a:r>
              <a:rPr lang="en-GB" sz="4800" dirty="0" err="1" smtClean="0">
                <a:latin typeface="Comic Sans MS" pitchFamily="66" charset="0"/>
              </a:rPr>
              <a:t>Oso</a:t>
            </a:r>
            <a:r>
              <a:rPr lang="en-GB" sz="4800" dirty="0" smtClean="0">
                <a:latin typeface="Comic Sans MS" pitchFamily="66" charset="0"/>
              </a:rPr>
              <a:t> </a:t>
            </a:r>
            <a:r>
              <a:rPr lang="en-GB" sz="4800" dirty="0" err="1" smtClean="0">
                <a:latin typeface="Comic Sans MS" pitchFamily="66" charset="0"/>
              </a:rPr>
              <a:t>marrón</a:t>
            </a:r>
            <a:r>
              <a:rPr lang="en-GB" sz="4800" dirty="0" smtClean="0">
                <a:latin typeface="Comic Sans MS" pitchFamily="66" charset="0"/>
              </a:rPr>
              <a:t>, </a:t>
            </a:r>
            <a:br>
              <a:rPr lang="en-GB" sz="4800" dirty="0" smtClean="0">
                <a:latin typeface="Comic Sans MS" pitchFamily="66" charset="0"/>
              </a:rPr>
            </a:br>
            <a:r>
              <a:rPr lang="en-GB" sz="4800" dirty="0" err="1" smtClean="0">
                <a:latin typeface="Comic Sans MS" pitchFamily="66" charset="0"/>
              </a:rPr>
              <a:t>Oso</a:t>
            </a:r>
            <a:r>
              <a:rPr lang="en-GB" sz="4800" dirty="0" smtClean="0">
                <a:latin typeface="Comic Sans MS" pitchFamily="66" charset="0"/>
              </a:rPr>
              <a:t> </a:t>
            </a:r>
            <a:r>
              <a:rPr lang="en-GB" sz="4800" dirty="0" err="1" smtClean="0">
                <a:latin typeface="Comic Sans MS" pitchFamily="66" charset="0"/>
              </a:rPr>
              <a:t>marrón</a:t>
            </a:r>
            <a:r>
              <a:rPr lang="en-GB" sz="4800" dirty="0" smtClean="0">
                <a:latin typeface="Comic Sans MS" pitchFamily="66" charset="0"/>
              </a:rPr>
              <a:t>,</a:t>
            </a:r>
            <a:br>
              <a:rPr lang="en-GB" sz="4800" dirty="0" smtClean="0">
                <a:latin typeface="Comic Sans MS" pitchFamily="66" charset="0"/>
              </a:rPr>
            </a:br>
            <a:r>
              <a:rPr lang="en-GB" sz="4800" dirty="0" smtClean="0">
                <a:latin typeface="Comic Sans MS" pitchFamily="66" charset="0"/>
              </a:rPr>
              <a:t/>
            </a:r>
            <a:br>
              <a:rPr lang="en-GB" sz="4800" dirty="0" smtClean="0">
                <a:latin typeface="Comic Sans MS" pitchFamily="66" charset="0"/>
              </a:rPr>
            </a:br>
            <a:r>
              <a:rPr lang="en-GB" sz="4800" dirty="0" smtClean="0">
                <a:latin typeface="Comic Sans MS"/>
              </a:rPr>
              <a:t>¿</a:t>
            </a:r>
            <a:r>
              <a:rPr lang="en-GB" sz="4800" dirty="0" err="1" smtClean="0">
                <a:latin typeface="Comic Sans MS" pitchFamily="66" charset="0"/>
              </a:rPr>
              <a:t>Qué</a:t>
            </a:r>
            <a:r>
              <a:rPr lang="en-GB" sz="4800" dirty="0" smtClean="0">
                <a:latin typeface="Comic Sans MS" pitchFamily="66" charset="0"/>
              </a:rPr>
              <a:t> </a:t>
            </a:r>
            <a:r>
              <a:rPr lang="en-GB" sz="4800" dirty="0" err="1" smtClean="0">
                <a:latin typeface="Comic Sans MS" pitchFamily="66" charset="0"/>
              </a:rPr>
              <a:t>puedes</a:t>
            </a:r>
            <a:r>
              <a:rPr lang="en-GB" sz="4800" dirty="0" smtClean="0">
                <a:latin typeface="Comic Sans MS" pitchFamily="66" charset="0"/>
              </a:rPr>
              <a:t> </a:t>
            </a:r>
            <a:r>
              <a:rPr lang="en-GB" sz="4800" dirty="0" err="1" smtClean="0">
                <a:latin typeface="Comic Sans MS" pitchFamily="66" charset="0"/>
              </a:rPr>
              <a:t>ver</a:t>
            </a:r>
            <a:r>
              <a:rPr lang="en-GB" sz="4800" dirty="0" smtClean="0">
                <a:latin typeface="Comic Sans MS" pitchFamily="66" charset="0"/>
              </a:rPr>
              <a:t>?</a:t>
            </a:r>
            <a:endParaRPr lang="en-GB" sz="4800" dirty="0">
              <a:latin typeface="Comic Sans MS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9552" y="-243408"/>
            <a:ext cx="822960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¡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Puedo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un</a:t>
            </a:r>
            <a:r>
              <a:rPr kumimoji="0" lang="en-GB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gato</a:t>
            </a:r>
            <a:r>
              <a:rPr kumimoji="0" lang="en-GB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morado</a:t>
            </a:r>
            <a:r>
              <a:rPr lang="en-GB" sz="4400" dirty="0" smtClean="0">
                <a:latin typeface="Comic Sans MS" pitchFamily="66" charset="0"/>
                <a:ea typeface="+mj-ea"/>
                <a:cs typeface="+mj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lang="en-GB" sz="4400" dirty="0">
                <a:latin typeface="Comic Sans MS" pitchFamily="66" charset="0"/>
                <a:ea typeface="+mj-ea"/>
                <a:cs typeface="+mj-cs"/>
              </a:rPr>
              <a:t>¡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No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puede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ser!</a:t>
            </a:r>
          </a:p>
        </p:txBody>
      </p:sp>
      <p:pic>
        <p:nvPicPr>
          <p:cNvPr id="5122" name="Picture 2" descr="F:\+Planning\Year 1\img019.jpg"/>
          <p:cNvPicPr>
            <a:picLocks noChangeAspect="1" noChangeArrowheads="1"/>
          </p:cNvPicPr>
          <p:nvPr/>
        </p:nvPicPr>
        <p:blipFill>
          <a:blip r:embed="rId2" cstate="print"/>
          <a:srcRect l="50000" t="37400" b="34250"/>
          <a:stretch>
            <a:fillRect/>
          </a:stretch>
        </p:blipFill>
        <p:spPr bwMode="auto">
          <a:xfrm>
            <a:off x="0" y="3284984"/>
            <a:ext cx="4832127" cy="3573016"/>
          </a:xfrm>
          <a:prstGeom prst="rect">
            <a:avLst/>
          </a:prstGeom>
          <a:noFill/>
        </p:spPr>
      </p:pic>
      <p:pic>
        <p:nvPicPr>
          <p:cNvPr id="1026" name="Picture 2" descr="F:\+Planning\Year 1\img018.jpg"/>
          <p:cNvPicPr>
            <a:picLocks noChangeAspect="1" noChangeArrowheads="1"/>
          </p:cNvPicPr>
          <p:nvPr/>
        </p:nvPicPr>
        <p:blipFill>
          <a:blip r:embed="rId3" cstate="print"/>
          <a:srcRect l="1644" t="31100" r="51422" b="40550"/>
          <a:stretch>
            <a:fillRect/>
          </a:stretch>
        </p:blipFill>
        <p:spPr bwMode="auto">
          <a:xfrm flipH="1">
            <a:off x="4355976" y="2940526"/>
            <a:ext cx="4788024" cy="39174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+Planning\Year 1\img018.jpg"/>
          <p:cNvPicPr>
            <a:picLocks noChangeAspect="1" noChangeArrowheads="1"/>
          </p:cNvPicPr>
          <p:nvPr/>
        </p:nvPicPr>
        <p:blipFill>
          <a:blip r:embed="rId2" cstate="print"/>
          <a:srcRect l="1644" t="31100" r="51422" b="40550"/>
          <a:stretch>
            <a:fillRect/>
          </a:stretch>
        </p:blipFill>
        <p:spPr bwMode="auto">
          <a:xfrm>
            <a:off x="288032" y="-182003"/>
            <a:ext cx="8604448" cy="704000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40160" y="2564905"/>
            <a:ext cx="7772400" cy="3744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Gato</a:t>
            </a:r>
            <a:r>
              <a:rPr kumimoji="0" lang="en-GB" sz="4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morado</a:t>
            </a:r>
            <a:r>
              <a:rPr lang="en-GB" sz="4800" baseline="0" dirty="0" smtClean="0">
                <a:latin typeface="Comic Sans MS" pitchFamily="66" charset="0"/>
                <a:ea typeface="+mj-ea"/>
                <a:cs typeface="+mj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Gato</a:t>
            </a:r>
            <a:r>
              <a:rPr kumimoji="0" lang="en-GB" sz="4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morado</a:t>
            </a:r>
            <a:r>
              <a:rPr kumimoji="0" lang="en-GB" sz="4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¿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Qué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puedes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243920" y="836712"/>
            <a:ext cx="172819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9552" y="-243408"/>
            <a:ext cx="822960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¡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Puedo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un</a:t>
            </a:r>
            <a:r>
              <a:rPr kumimoji="0" lang="en-GB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perro</a:t>
            </a:r>
            <a:r>
              <a:rPr kumimoji="0" lang="en-GB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blanco</a:t>
            </a:r>
            <a:r>
              <a:rPr lang="en-GB" sz="4400" dirty="0" smtClean="0">
                <a:latin typeface="Comic Sans MS" pitchFamily="66" charset="0"/>
                <a:ea typeface="+mj-ea"/>
                <a:cs typeface="+mj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lang="en-GB" sz="4400" dirty="0">
                <a:latin typeface="Comic Sans MS" pitchFamily="66" charset="0"/>
                <a:ea typeface="+mj-ea"/>
                <a:cs typeface="+mj-cs"/>
              </a:rPr>
              <a:t>¡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No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puede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ser!</a:t>
            </a:r>
          </a:p>
        </p:txBody>
      </p:sp>
      <p:pic>
        <p:nvPicPr>
          <p:cNvPr id="1026" name="Picture 2" descr="F:\+Planning\Year 1\img018.jpg"/>
          <p:cNvPicPr>
            <a:picLocks noChangeAspect="1" noChangeArrowheads="1"/>
          </p:cNvPicPr>
          <p:nvPr/>
        </p:nvPicPr>
        <p:blipFill>
          <a:blip r:embed="rId2" cstate="print"/>
          <a:srcRect l="1644" t="31100" r="51422" b="40550"/>
          <a:stretch>
            <a:fillRect/>
          </a:stretch>
        </p:blipFill>
        <p:spPr bwMode="auto">
          <a:xfrm>
            <a:off x="0" y="2940526"/>
            <a:ext cx="4788024" cy="3917474"/>
          </a:xfrm>
          <a:prstGeom prst="rect">
            <a:avLst/>
          </a:prstGeom>
          <a:noFill/>
        </p:spPr>
      </p:pic>
      <p:pic>
        <p:nvPicPr>
          <p:cNvPr id="2050" name="Picture 2" descr="F:\+Planning\Year 1\img018.jpg"/>
          <p:cNvPicPr>
            <a:picLocks noChangeAspect="1" noChangeArrowheads="1"/>
          </p:cNvPicPr>
          <p:nvPr/>
        </p:nvPicPr>
        <p:blipFill>
          <a:blip r:embed="rId2" cstate="print"/>
          <a:srcRect l="52844" t="33200" b="41600"/>
          <a:stretch>
            <a:fillRect/>
          </a:stretch>
        </p:blipFill>
        <p:spPr bwMode="auto">
          <a:xfrm flipH="1">
            <a:off x="4506306" y="3501008"/>
            <a:ext cx="4637694" cy="3356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+Planning\Year 1\img018.jpg"/>
          <p:cNvPicPr>
            <a:picLocks noChangeAspect="1" noChangeArrowheads="1"/>
          </p:cNvPicPr>
          <p:nvPr/>
        </p:nvPicPr>
        <p:blipFill>
          <a:blip r:embed="rId2" cstate="print"/>
          <a:srcRect l="52844" t="33200" b="41600"/>
          <a:stretch>
            <a:fillRect/>
          </a:stretch>
        </p:blipFill>
        <p:spPr bwMode="auto">
          <a:xfrm>
            <a:off x="179512" y="369061"/>
            <a:ext cx="8964488" cy="648893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9552" y="2204864"/>
            <a:ext cx="7772400" cy="3744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Perro</a:t>
            </a:r>
            <a:r>
              <a:rPr kumimoji="0" lang="en-GB" sz="4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blanco</a:t>
            </a:r>
            <a:r>
              <a:rPr kumimoji="0" lang="en-GB" sz="4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 err="1" smtClean="0">
                <a:latin typeface="Comic Sans MS" pitchFamily="66" charset="0"/>
                <a:ea typeface="+mj-ea"/>
                <a:cs typeface="+mj-cs"/>
              </a:rPr>
              <a:t>Perro</a:t>
            </a:r>
            <a:r>
              <a:rPr lang="en-GB" sz="4800" dirty="0" smtClean="0"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en-GB" sz="4800" dirty="0" err="1" smtClean="0">
                <a:latin typeface="Comic Sans MS" pitchFamily="66" charset="0"/>
                <a:ea typeface="+mj-ea"/>
                <a:cs typeface="+mj-cs"/>
              </a:rPr>
              <a:t>blanco</a:t>
            </a:r>
            <a:r>
              <a:rPr lang="en-GB" sz="4800" dirty="0" smtClean="0">
                <a:latin typeface="Comic Sans MS" pitchFamily="66" charset="0"/>
                <a:ea typeface="+mj-ea"/>
                <a:cs typeface="+mj-cs"/>
              </a:rPr>
              <a:t>,</a:t>
            </a:r>
            <a:endParaRPr kumimoji="0" lang="en-GB" sz="4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¿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Qué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puedes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9552" y="-243408"/>
            <a:ext cx="822960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¡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Puedo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una</a:t>
            </a:r>
            <a:r>
              <a:rPr kumimoji="0" lang="en-GB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oveja</a:t>
            </a:r>
            <a:r>
              <a:rPr kumimoji="0" lang="en-GB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negra</a:t>
            </a:r>
            <a:r>
              <a:rPr lang="en-GB" sz="4400" dirty="0" smtClean="0">
                <a:latin typeface="Comic Sans MS" pitchFamily="66" charset="0"/>
                <a:ea typeface="+mj-ea"/>
                <a:cs typeface="+mj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lang="en-GB" sz="4400" dirty="0">
                <a:latin typeface="Comic Sans MS" pitchFamily="66" charset="0"/>
                <a:ea typeface="+mj-ea"/>
                <a:cs typeface="+mj-cs"/>
              </a:rPr>
              <a:t>¡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No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puede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ser!</a:t>
            </a:r>
          </a:p>
        </p:txBody>
      </p:sp>
      <p:pic>
        <p:nvPicPr>
          <p:cNvPr id="2050" name="Picture 2" descr="F:\+Planning\Year 1\img018.jpg"/>
          <p:cNvPicPr>
            <a:picLocks noChangeAspect="1" noChangeArrowheads="1"/>
          </p:cNvPicPr>
          <p:nvPr/>
        </p:nvPicPr>
        <p:blipFill>
          <a:blip r:embed="rId2" cstate="print"/>
          <a:srcRect l="52844" t="33200" b="41600"/>
          <a:stretch>
            <a:fillRect/>
          </a:stretch>
        </p:blipFill>
        <p:spPr bwMode="auto">
          <a:xfrm>
            <a:off x="0" y="3501008"/>
            <a:ext cx="4637694" cy="3356992"/>
          </a:xfrm>
          <a:prstGeom prst="rect">
            <a:avLst/>
          </a:prstGeom>
          <a:noFill/>
        </p:spPr>
      </p:pic>
      <p:pic>
        <p:nvPicPr>
          <p:cNvPr id="3074" name="Picture 2" descr="F:\+Planning\Year 1\img019.jpg"/>
          <p:cNvPicPr>
            <a:picLocks noChangeAspect="1" noChangeArrowheads="1"/>
          </p:cNvPicPr>
          <p:nvPr/>
        </p:nvPicPr>
        <p:blipFill>
          <a:blip r:embed="rId3" cstate="print"/>
          <a:srcRect t="69950" r="50000" b="3209"/>
          <a:stretch>
            <a:fillRect/>
          </a:stretch>
        </p:blipFill>
        <p:spPr bwMode="auto">
          <a:xfrm flipH="1">
            <a:off x="4309726" y="3473624"/>
            <a:ext cx="4834274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+Planning\Year 1\img019.jpg"/>
          <p:cNvPicPr>
            <a:picLocks noChangeAspect="1" noChangeArrowheads="1"/>
          </p:cNvPicPr>
          <p:nvPr/>
        </p:nvPicPr>
        <p:blipFill>
          <a:blip r:embed="rId2" cstate="print"/>
          <a:srcRect t="69950" r="50000" b="3209"/>
          <a:stretch>
            <a:fillRect/>
          </a:stretch>
        </p:blipFill>
        <p:spPr bwMode="auto">
          <a:xfrm>
            <a:off x="250539" y="404664"/>
            <a:ext cx="9218005" cy="645333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3528" y="1700808"/>
            <a:ext cx="7772400" cy="3744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Oveja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negra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 err="1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Oveja</a:t>
            </a:r>
            <a:r>
              <a:rPr lang="en-GB" sz="4800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en-GB" sz="4800" dirty="0" err="1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negra</a:t>
            </a:r>
            <a:r>
              <a:rPr lang="en-GB" sz="4800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800" dirty="0" smtClean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¿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Qué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puedes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9552" y="-243408"/>
            <a:ext cx="822960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¡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Puedo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un mono</a:t>
            </a:r>
            <a:r>
              <a:rPr lang="en-GB" sz="4400" dirty="0" smtClean="0">
                <a:latin typeface="Comic Sans MS" pitchFamily="66" charset="0"/>
                <a:ea typeface="+mj-ea"/>
                <a:cs typeface="+mj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lang="en-GB" sz="4400" dirty="0">
                <a:latin typeface="Comic Sans MS" pitchFamily="66" charset="0"/>
                <a:ea typeface="+mj-ea"/>
                <a:cs typeface="+mj-cs"/>
              </a:rPr>
              <a:t>¡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No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puede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ser!</a:t>
            </a:r>
          </a:p>
        </p:txBody>
      </p:sp>
      <p:pic>
        <p:nvPicPr>
          <p:cNvPr id="3074" name="Picture 2" descr="F:\+Planning\Year 1\img019.jpg"/>
          <p:cNvPicPr>
            <a:picLocks noChangeAspect="1" noChangeArrowheads="1"/>
          </p:cNvPicPr>
          <p:nvPr/>
        </p:nvPicPr>
        <p:blipFill>
          <a:blip r:embed="rId2" cstate="print"/>
          <a:srcRect t="69950" r="50000" b="3209"/>
          <a:stretch>
            <a:fillRect/>
          </a:stretch>
        </p:blipFill>
        <p:spPr bwMode="auto">
          <a:xfrm>
            <a:off x="0" y="3473624"/>
            <a:ext cx="4834274" cy="3384376"/>
          </a:xfrm>
          <a:prstGeom prst="rect">
            <a:avLst/>
          </a:prstGeom>
          <a:noFill/>
        </p:spPr>
      </p:pic>
      <p:pic>
        <p:nvPicPr>
          <p:cNvPr id="6" name="Picture 2" descr="F:\+Planning\Year 1\img018.jpg"/>
          <p:cNvPicPr>
            <a:picLocks noChangeAspect="1" noChangeArrowheads="1"/>
          </p:cNvPicPr>
          <p:nvPr/>
        </p:nvPicPr>
        <p:blipFill>
          <a:blip r:embed="rId3" cstate="print"/>
          <a:srcRect t="61550" r="45733" b="5901"/>
          <a:stretch>
            <a:fillRect/>
          </a:stretch>
        </p:blipFill>
        <p:spPr bwMode="auto">
          <a:xfrm>
            <a:off x="4923446" y="3429000"/>
            <a:ext cx="4220553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+Planning\Year 1\img018.jpg"/>
          <p:cNvPicPr>
            <a:picLocks noChangeAspect="1" noChangeArrowheads="1"/>
          </p:cNvPicPr>
          <p:nvPr/>
        </p:nvPicPr>
        <p:blipFill>
          <a:blip r:embed="rId2" cstate="print"/>
          <a:srcRect t="61550" r="45733" b="5901"/>
          <a:stretch>
            <a:fillRect/>
          </a:stretch>
        </p:blipFill>
        <p:spPr bwMode="auto">
          <a:xfrm>
            <a:off x="0" y="-255652"/>
            <a:ext cx="9144000" cy="742906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8032" y="3573017"/>
            <a:ext cx="7772400" cy="3744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Mono,             </a:t>
            </a:r>
            <a:r>
              <a:rPr lang="en-GB" sz="4800" dirty="0" smtClean="0">
                <a:latin typeface="Comic Sans MS" pitchFamily="66" charset="0"/>
                <a:ea typeface="+mj-ea"/>
                <a:cs typeface="+mj-cs"/>
              </a:rPr>
              <a:t>Mono,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800" dirty="0" smtClean="0"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+mj-cs"/>
              </a:rPr>
              <a:t>¿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Qué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puedes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692696" y="-243408"/>
            <a:ext cx="822960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       ¡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Puedo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ni</a:t>
            </a:r>
            <a:r>
              <a:rPr lang="en-GB" sz="4400" dirty="0" err="1" smtClean="0">
                <a:latin typeface="Calibri"/>
                <a:ea typeface="+mj-ea"/>
                <a:cs typeface="+mj-cs"/>
              </a:rPr>
              <a:t>ños</a:t>
            </a:r>
            <a:r>
              <a:rPr lang="en-GB" sz="4400" dirty="0" smtClean="0">
                <a:latin typeface="Comic Sans MS" pitchFamily="66" charset="0"/>
                <a:ea typeface="+mj-ea"/>
                <a:cs typeface="+mj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lang="en-GB" sz="4400" dirty="0">
                <a:latin typeface="Comic Sans MS" pitchFamily="66" charset="0"/>
                <a:ea typeface="+mj-ea"/>
                <a:cs typeface="+mj-cs"/>
              </a:rPr>
              <a:t>¡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No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puede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ser!</a:t>
            </a:r>
          </a:p>
        </p:txBody>
      </p:sp>
      <p:pic>
        <p:nvPicPr>
          <p:cNvPr id="5122" name="Picture 2" descr="F:\+Planning\Year 1\img018.jpg"/>
          <p:cNvPicPr>
            <a:picLocks noChangeAspect="1" noChangeArrowheads="1"/>
          </p:cNvPicPr>
          <p:nvPr/>
        </p:nvPicPr>
        <p:blipFill>
          <a:blip r:embed="rId2" cstate="print"/>
          <a:srcRect t="61550" r="45733" b="5901"/>
          <a:stretch>
            <a:fillRect/>
          </a:stretch>
        </p:blipFill>
        <p:spPr bwMode="auto">
          <a:xfrm>
            <a:off x="0" y="3026460"/>
            <a:ext cx="4716016" cy="3831540"/>
          </a:xfrm>
          <a:prstGeom prst="rect">
            <a:avLst/>
          </a:prstGeom>
          <a:noFill/>
        </p:spPr>
      </p:pic>
      <p:pic>
        <p:nvPicPr>
          <p:cNvPr id="6146" name="Picture 2" descr="F:\+Planning\Year 1\img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8976" y="1772816"/>
            <a:ext cx="4725024" cy="6353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F:\+Planning\Year 1\img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12160" cy="8084811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543600" y="1484784"/>
            <a:ext cx="3600400" cy="3744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Niños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,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GB" sz="4800" dirty="0" err="1" smtClean="0">
                <a:latin typeface="Comic Sans MS" pitchFamily="66" charset="0"/>
              </a:rPr>
              <a:t>Niños</a:t>
            </a:r>
            <a:r>
              <a:rPr lang="en-GB" sz="4800" dirty="0" smtClean="0">
                <a:latin typeface="Comic Sans MS" pitchFamily="66" charset="0"/>
              </a:rPr>
              <a:t>,</a:t>
            </a:r>
            <a:r>
              <a:rPr kumimoji="0" lang="en-GB" sz="4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endParaRPr lang="en-GB" sz="4800" dirty="0" smtClean="0"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800" dirty="0" smtClean="0"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+mj-cs"/>
              </a:rPr>
              <a:t>¿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Qué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podéis</a:t>
            </a:r>
            <a:endParaRPr kumimoji="0" lang="en-GB" sz="4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243408"/>
            <a:ext cx="8229600" cy="41764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Comic Sans MS"/>
              </a:rPr>
              <a:t>¡</a:t>
            </a:r>
            <a:r>
              <a:rPr lang="en-GB" dirty="0" err="1" smtClean="0"/>
              <a:t>Puedo</a:t>
            </a:r>
            <a:r>
              <a:rPr lang="en-GB" dirty="0" smtClean="0"/>
              <a:t> </a:t>
            </a:r>
            <a:r>
              <a:rPr lang="en-GB" dirty="0" err="1" smtClean="0"/>
              <a:t>ver</a:t>
            </a:r>
            <a:r>
              <a:rPr lang="en-GB" dirty="0" smtClean="0"/>
              <a:t> un </a:t>
            </a:r>
            <a:r>
              <a:rPr lang="en-GB" dirty="0" err="1" smtClean="0"/>
              <a:t>pájaro</a:t>
            </a:r>
            <a:r>
              <a:rPr lang="en-GB" dirty="0" smtClean="0"/>
              <a:t> </a:t>
            </a:r>
            <a:r>
              <a:rPr lang="en-GB" dirty="0" err="1" smtClean="0">
                <a:solidFill>
                  <a:srgbClr val="FF0000"/>
                </a:solidFill>
              </a:rPr>
              <a:t>rojo</a:t>
            </a:r>
            <a:r>
              <a:rPr lang="en-GB" dirty="0" smtClean="0"/>
              <a:t>!</a:t>
            </a:r>
            <a:r>
              <a:rPr lang="en-GB" dirty="0" smtClean="0">
                <a:solidFill>
                  <a:srgbClr val="002060"/>
                </a:solidFill>
              </a:rPr>
              <a:t/>
            </a:r>
            <a:br>
              <a:rPr lang="en-GB" dirty="0" smtClean="0">
                <a:solidFill>
                  <a:srgbClr val="002060"/>
                </a:solidFill>
              </a:rPr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No </a:t>
            </a:r>
            <a:r>
              <a:rPr lang="en-GB" dirty="0" err="1" smtClean="0"/>
              <a:t>puede</a:t>
            </a:r>
            <a:r>
              <a:rPr lang="en-GB" dirty="0" smtClean="0"/>
              <a:t> ser!</a:t>
            </a:r>
            <a:endParaRPr lang="en-GB" dirty="0"/>
          </a:p>
        </p:txBody>
      </p:sp>
      <p:pic>
        <p:nvPicPr>
          <p:cNvPr id="2052" name="Picture 4" descr="F:\+Planning\Year 1\img019.jpg"/>
          <p:cNvPicPr>
            <a:picLocks noChangeAspect="1" noChangeArrowheads="1"/>
          </p:cNvPicPr>
          <p:nvPr/>
        </p:nvPicPr>
        <p:blipFill>
          <a:blip r:embed="rId2" cstate="print"/>
          <a:srcRect l="48631" b="65750"/>
          <a:stretch>
            <a:fillRect/>
          </a:stretch>
        </p:blipFill>
        <p:spPr bwMode="auto">
          <a:xfrm flipH="1">
            <a:off x="5148064" y="3167433"/>
            <a:ext cx="3995936" cy="3474543"/>
          </a:xfrm>
          <a:prstGeom prst="rect">
            <a:avLst/>
          </a:prstGeom>
          <a:noFill/>
        </p:spPr>
      </p:pic>
      <p:pic>
        <p:nvPicPr>
          <p:cNvPr id="7" name="Picture 2" descr="F:\+Planning\Year 1\img019.jpg"/>
          <p:cNvPicPr>
            <a:picLocks noChangeAspect="1" noChangeArrowheads="1"/>
          </p:cNvPicPr>
          <p:nvPr/>
        </p:nvPicPr>
        <p:blipFill>
          <a:blip r:embed="rId3" cstate="print"/>
          <a:srcRect t="3801" r="51369" b="65750"/>
          <a:stretch>
            <a:fillRect/>
          </a:stretch>
        </p:blipFill>
        <p:spPr bwMode="auto">
          <a:xfrm>
            <a:off x="0" y="3233952"/>
            <a:ext cx="4355976" cy="3556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latin typeface="Comic Sans MS" pitchFamily="66" charset="0"/>
              </a:rPr>
              <a:t>Podemos</a:t>
            </a:r>
            <a:r>
              <a:rPr lang="en-GB" dirty="0" smtClean="0">
                <a:latin typeface="Comic Sans MS" pitchFamily="66" charset="0"/>
              </a:rPr>
              <a:t> ver......</a:t>
            </a:r>
            <a:endParaRPr lang="en-GB" dirty="0">
              <a:latin typeface="Comic Sans MS" pitchFamily="66" charset="0"/>
            </a:endParaRPr>
          </a:p>
        </p:txBody>
      </p:sp>
      <p:pic>
        <p:nvPicPr>
          <p:cNvPr id="4" name="Picture 4" descr="F:\+Planning\Year 1\img019.jpg"/>
          <p:cNvPicPr>
            <a:picLocks noChangeAspect="1" noChangeArrowheads="1"/>
          </p:cNvPicPr>
          <p:nvPr/>
        </p:nvPicPr>
        <p:blipFill>
          <a:blip r:embed="rId2" cstate="print"/>
          <a:srcRect l="48631" b="65750"/>
          <a:stretch>
            <a:fillRect/>
          </a:stretch>
        </p:blipFill>
        <p:spPr bwMode="auto">
          <a:xfrm flipH="1">
            <a:off x="2555776" y="1484784"/>
            <a:ext cx="1882137" cy="1636554"/>
          </a:xfrm>
          <a:prstGeom prst="rect">
            <a:avLst/>
          </a:prstGeom>
          <a:noFill/>
        </p:spPr>
      </p:pic>
      <p:pic>
        <p:nvPicPr>
          <p:cNvPr id="5" name="Picture 2" descr="F:\+Planning\Year 1\img019.jpg"/>
          <p:cNvPicPr>
            <a:picLocks noChangeAspect="1" noChangeArrowheads="1"/>
          </p:cNvPicPr>
          <p:nvPr/>
        </p:nvPicPr>
        <p:blipFill>
          <a:blip r:embed="rId3" cstate="print"/>
          <a:srcRect t="3801" r="51369" b="65750"/>
          <a:stretch>
            <a:fillRect/>
          </a:stretch>
        </p:blipFill>
        <p:spPr bwMode="auto">
          <a:xfrm>
            <a:off x="251520" y="1484784"/>
            <a:ext cx="2051720" cy="1675361"/>
          </a:xfrm>
          <a:prstGeom prst="rect">
            <a:avLst/>
          </a:prstGeom>
          <a:noFill/>
        </p:spPr>
      </p:pic>
      <p:pic>
        <p:nvPicPr>
          <p:cNvPr id="8" name="Picture 2" descr="F:\+Planning\Year 1\img018.jpg"/>
          <p:cNvPicPr>
            <a:picLocks noChangeAspect="1" noChangeArrowheads="1"/>
          </p:cNvPicPr>
          <p:nvPr/>
        </p:nvPicPr>
        <p:blipFill>
          <a:blip r:embed="rId4" cstate="print"/>
          <a:srcRect l="3226" r="50000" b="71000"/>
          <a:stretch>
            <a:fillRect/>
          </a:stretch>
        </p:blipFill>
        <p:spPr bwMode="auto">
          <a:xfrm flipH="1">
            <a:off x="4499992" y="1481798"/>
            <a:ext cx="2088232" cy="1753724"/>
          </a:xfrm>
          <a:prstGeom prst="rect">
            <a:avLst/>
          </a:prstGeom>
          <a:noFill/>
        </p:spPr>
      </p:pic>
      <p:pic>
        <p:nvPicPr>
          <p:cNvPr id="9" name="Picture 2" descr="F:\+Planning\Year 1\img018.jpg"/>
          <p:cNvPicPr>
            <a:picLocks noChangeAspect="1" noChangeArrowheads="1"/>
          </p:cNvPicPr>
          <p:nvPr/>
        </p:nvPicPr>
        <p:blipFill>
          <a:blip r:embed="rId4" cstate="print"/>
          <a:srcRect l="48578" b="71000"/>
          <a:stretch>
            <a:fillRect/>
          </a:stretch>
        </p:blipFill>
        <p:spPr bwMode="auto">
          <a:xfrm>
            <a:off x="6714654" y="1412776"/>
            <a:ext cx="2429346" cy="1855784"/>
          </a:xfrm>
          <a:prstGeom prst="rect">
            <a:avLst/>
          </a:prstGeom>
          <a:noFill/>
        </p:spPr>
      </p:pic>
      <p:pic>
        <p:nvPicPr>
          <p:cNvPr id="10" name="Picture 2" descr="F:\+Planning\Year 1\img019.jpg"/>
          <p:cNvPicPr>
            <a:picLocks noChangeAspect="1" noChangeArrowheads="1"/>
          </p:cNvPicPr>
          <p:nvPr/>
        </p:nvPicPr>
        <p:blipFill>
          <a:blip r:embed="rId5" cstate="print"/>
          <a:srcRect l="50000" t="37400" b="34250"/>
          <a:stretch>
            <a:fillRect/>
          </a:stretch>
        </p:blipFill>
        <p:spPr bwMode="auto">
          <a:xfrm>
            <a:off x="251520" y="3356992"/>
            <a:ext cx="2051720" cy="1517102"/>
          </a:xfrm>
          <a:prstGeom prst="rect">
            <a:avLst/>
          </a:prstGeom>
          <a:noFill/>
        </p:spPr>
      </p:pic>
      <p:pic>
        <p:nvPicPr>
          <p:cNvPr id="11" name="Picture 2" descr="F:\+Planning\Year 1\img018.jpg"/>
          <p:cNvPicPr>
            <a:picLocks noChangeAspect="1" noChangeArrowheads="1"/>
          </p:cNvPicPr>
          <p:nvPr/>
        </p:nvPicPr>
        <p:blipFill>
          <a:blip r:embed="rId4" cstate="print"/>
          <a:srcRect l="1644" t="31100" r="51422" b="40550"/>
          <a:stretch>
            <a:fillRect/>
          </a:stretch>
        </p:blipFill>
        <p:spPr bwMode="auto">
          <a:xfrm flipH="1">
            <a:off x="2483768" y="3212976"/>
            <a:ext cx="1872208" cy="1531807"/>
          </a:xfrm>
          <a:prstGeom prst="rect">
            <a:avLst/>
          </a:prstGeom>
          <a:noFill/>
        </p:spPr>
      </p:pic>
      <p:pic>
        <p:nvPicPr>
          <p:cNvPr id="12" name="Picture 2" descr="F:\+Planning\Year 1\img018.jpg"/>
          <p:cNvPicPr>
            <a:picLocks noChangeAspect="1" noChangeArrowheads="1"/>
          </p:cNvPicPr>
          <p:nvPr/>
        </p:nvPicPr>
        <p:blipFill>
          <a:blip r:embed="rId4" cstate="print"/>
          <a:srcRect l="52844" t="33200" b="41600"/>
          <a:stretch>
            <a:fillRect/>
          </a:stretch>
        </p:blipFill>
        <p:spPr bwMode="auto">
          <a:xfrm>
            <a:off x="4644008" y="3284984"/>
            <a:ext cx="2030612" cy="1469857"/>
          </a:xfrm>
          <a:prstGeom prst="rect">
            <a:avLst/>
          </a:prstGeom>
          <a:noFill/>
        </p:spPr>
      </p:pic>
      <p:pic>
        <p:nvPicPr>
          <p:cNvPr id="13" name="Picture 2" descr="F:\+Planning\Year 1\img019.jpg"/>
          <p:cNvPicPr>
            <a:picLocks noChangeAspect="1" noChangeArrowheads="1"/>
          </p:cNvPicPr>
          <p:nvPr/>
        </p:nvPicPr>
        <p:blipFill>
          <a:blip r:embed="rId3" cstate="print"/>
          <a:srcRect t="69950" r="50000" b="3209"/>
          <a:stretch>
            <a:fillRect/>
          </a:stretch>
        </p:blipFill>
        <p:spPr bwMode="auto">
          <a:xfrm flipH="1">
            <a:off x="6920264" y="3284984"/>
            <a:ext cx="2223736" cy="1556792"/>
          </a:xfrm>
          <a:prstGeom prst="rect">
            <a:avLst/>
          </a:prstGeom>
          <a:noFill/>
        </p:spPr>
      </p:pic>
      <p:pic>
        <p:nvPicPr>
          <p:cNvPr id="15" name="Picture 2" descr="F:\+Planning\Year 1\img018.jpg"/>
          <p:cNvPicPr>
            <a:picLocks noChangeAspect="1" noChangeArrowheads="1"/>
          </p:cNvPicPr>
          <p:nvPr/>
        </p:nvPicPr>
        <p:blipFill>
          <a:blip r:embed="rId4" cstate="print"/>
          <a:srcRect t="61550" r="45733" b="5901"/>
          <a:stretch>
            <a:fillRect/>
          </a:stretch>
        </p:blipFill>
        <p:spPr bwMode="auto">
          <a:xfrm>
            <a:off x="2555776" y="5161410"/>
            <a:ext cx="2088232" cy="1696590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4572000" y="5222810"/>
            <a:ext cx="4572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 smtClean="0">
                <a:latin typeface="Comic Sans MS" pitchFamily="66" charset="0"/>
              </a:rPr>
              <a:t>¡</a:t>
            </a:r>
            <a:r>
              <a:rPr lang="en-GB" sz="4400" dirty="0" err="1" smtClean="0">
                <a:latin typeface="Comic Sans MS" pitchFamily="66" charset="0"/>
              </a:rPr>
              <a:t>Cuánto</a:t>
            </a:r>
            <a:r>
              <a:rPr lang="en-GB" sz="4400" dirty="0" smtClean="0">
                <a:latin typeface="Comic Sans MS" pitchFamily="66" charset="0"/>
              </a:rPr>
              <a:t> hay </a:t>
            </a:r>
          </a:p>
          <a:p>
            <a:pPr algn="ctr"/>
            <a:r>
              <a:rPr lang="en-GB" sz="4400" dirty="0" err="1" smtClean="0">
                <a:latin typeface="Comic Sans MS" pitchFamily="66" charset="0"/>
              </a:rPr>
              <a:t>que</a:t>
            </a:r>
            <a:r>
              <a:rPr lang="en-GB" sz="4400" dirty="0" smtClean="0">
                <a:latin typeface="Comic Sans MS" pitchFamily="66" charset="0"/>
              </a:rPr>
              <a:t> </a:t>
            </a:r>
            <a:r>
              <a:rPr lang="en-GB" sz="4400" dirty="0" err="1" smtClean="0">
                <a:latin typeface="Comic Sans MS" pitchFamily="66" charset="0"/>
              </a:rPr>
              <a:t>ver</a:t>
            </a:r>
            <a:r>
              <a:rPr lang="en-GB" sz="4400" dirty="0" smtClean="0">
                <a:latin typeface="Comic Sans MS" pitchFamily="66" charset="0"/>
              </a:rPr>
              <a:t>!</a:t>
            </a:r>
            <a:endParaRPr lang="en-GB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GB" sz="6600" b="1" smtClean="0">
                <a:solidFill>
                  <a:srgbClr val="FFFF00"/>
                </a:solidFill>
                <a:latin typeface="Comic Sans MS" pitchFamily="66" charset="0"/>
              </a:rPr>
              <a:t>Y colorín colorado,</a:t>
            </a:r>
          </a:p>
          <a:p>
            <a:pPr algn="ctr">
              <a:buFontTx/>
              <a:buNone/>
            </a:pPr>
            <a:r>
              <a:rPr lang="en-GB" sz="6600" b="1" smtClean="0">
                <a:solidFill>
                  <a:srgbClr val="FFFF00"/>
                </a:solidFill>
                <a:latin typeface="Comic Sans MS" pitchFamily="66" charset="0"/>
              </a:rPr>
              <a:t>este cuento se ha acabado.</a:t>
            </a:r>
          </a:p>
        </p:txBody>
      </p:sp>
      <p:pic>
        <p:nvPicPr>
          <p:cNvPr id="4" name="Reco2446.WAV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2133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GB" sz="19900" b="1" smtClean="0">
                <a:solidFill>
                  <a:srgbClr val="FFFF00"/>
                </a:solidFill>
                <a:latin typeface="Comic Sans MS" pitchFamily="66" charset="0"/>
              </a:rPr>
              <a:t>Fin</a:t>
            </a:r>
            <a:endParaRPr lang="en-GB" sz="6600" b="1" smtClean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4" name="Reco2446.WAV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050" y="3213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:\+Planning\Year 1\img019.jpg"/>
          <p:cNvPicPr>
            <a:picLocks noChangeAspect="1" noChangeArrowheads="1"/>
          </p:cNvPicPr>
          <p:nvPr/>
        </p:nvPicPr>
        <p:blipFill>
          <a:blip r:embed="rId2" cstate="print"/>
          <a:srcRect l="48631" b="65750"/>
          <a:stretch>
            <a:fillRect/>
          </a:stretch>
        </p:blipFill>
        <p:spPr bwMode="auto">
          <a:xfrm>
            <a:off x="0" y="-811569"/>
            <a:ext cx="8820472" cy="766957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2088" y="2636912"/>
            <a:ext cx="7772400" cy="3744415"/>
          </a:xfrm>
        </p:spPr>
        <p:txBody>
          <a:bodyPr>
            <a:noAutofit/>
          </a:bodyPr>
          <a:lstStyle/>
          <a:p>
            <a:r>
              <a:rPr lang="en-GB" sz="4800" dirty="0" err="1" smtClean="0">
                <a:latin typeface="Comic Sans MS" pitchFamily="66" charset="0"/>
              </a:rPr>
              <a:t>Pájaro</a:t>
            </a:r>
            <a:r>
              <a:rPr lang="en-GB" sz="4800" dirty="0" smtClean="0">
                <a:latin typeface="Comic Sans MS" pitchFamily="66" charset="0"/>
              </a:rPr>
              <a:t> </a:t>
            </a:r>
            <a:r>
              <a:rPr lang="en-GB" sz="4800" dirty="0" err="1" smtClean="0">
                <a:latin typeface="Comic Sans MS" pitchFamily="66" charset="0"/>
              </a:rPr>
              <a:t>rojo</a:t>
            </a:r>
            <a:r>
              <a:rPr lang="en-GB" sz="4800" dirty="0" smtClean="0">
                <a:latin typeface="Comic Sans MS" pitchFamily="66" charset="0"/>
              </a:rPr>
              <a:t>,</a:t>
            </a:r>
            <a:br>
              <a:rPr lang="en-GB" sz="4800" dirty="0" smtClean="0">
                <a:latin typeface="Comic Sans MS" pitchFamily="66" charset="0"/>
              </a:rPr>
            </a:br>
            <a:r>
              <a:rPr lang="en-GB" sz="4800" dirty="0" err="1" smtClean="0">
                <a:latin typeface="Comic Sans MS" pitchFamily="66" charset="0"/>
              </a:rPr>
              <a:t>Pájaro</a:t>
            </a:r>
            <a:r>
              <a:rPr lang="en-GB" sz="4800" dirty="0" smtClean="0">
                <a:latin typeface="Comic Sans MS" pitchFamily="66" charset="0"/>
              </a:rPr>
              <a:t> </a:t>
            </a:r>
            <a:r>
              <a:rPr lang="en-GB" sz="4800" dirty="0" err="1" smtClean="0">
                <a:latin typeface="Comic Sans MS" pitchFamily="66" charset="0"/>
              </a:rPr>
              <a:t>rojo</a:t>
            </a:r>
            <a:r>
              <a:rPr lang="en-GB" sz="4800" dirty="0" smtClean="0">
                <a:latin typeface="Comic Sans MS" pitchFamily="66" charset="0"/>
              </a:rPr>
              <a:t>,</a:t>
            </a:r>
            <a:br>
              <a:rPr lang="en-GB" sz="4800" dirty="0" smtClean="0">
                <a:latin typeface="Comic Sans MS" pitchFamily="66" charset="0"/>
              </a:rPr>
            </a:br>
            <a:r>
              <a:rPr lang="en-GB" sz="4800" dirty="0" smtClean="0">
                <a:latin typeface="Comic Sans MS" pitchFamily="66" charset="0"/>
              </a:rPr>
              <a:t/>
            </a:r>
            <a:br>
              <a:rPr lang="en-GB" sz="4800" dirty="0" smtClean="0">
                <a:latin typeface="Comic Sans MS" pitchFamily="66" charset="0"/>
              </a:rPr>
            </a:br>
            <a:r>
              <a:rPr lang="en-GB" sz="4800" dirty="0" smtClean="0">
                <a:latin typeface="Comic Sans MS"/>
              </a:rPr>
              <a:t>¿</a:t>
            </a:r>
            <a:r>
              <a:rPr lang="en-GB" sz="4800" dirty="0" err="1" smtClean="0">
                <a:latin typeface="Comic Sans MS" pitchFamily="66" charset="0"/>
              </a:rPr>
              <a:t>Qué</a:t>
            </a:r>
            <a:r>
              <a:rPr lang="en-GB" sz="4800" dirty="0" smtClean="0">
                <a:latin typeface="Comic Sans MS" pitchFamily="66" charset="0"/>
              </a:rPr>
              <a:t> </a:t>
            </a:r>
            <a:r>
              <a:rPr lang="en-GB" sz="4800" dirty="0" err="1" smtClean="0">
                <a:latin typeface="Comic Sans MS" pitchFamily="66" charset="0"/>
              </a:rPr>
              <a:t>puedes</a:t>
            </a:r>
            <a:r>
              <a:rPr lang="en-GB" sz="4800" dirty="0" smtClean="0">
                <a:latin typeface="Comic Sans MS" pitchFamily="66" charset="0"/>
              </a:rPr>
              <a:t> </a:t>
            </a:r>
            <a:r>
              <a:rPr lang="en-GB" sz="4800" dirty="0" err="1" smtClean="0">
                <a:latin typeface="Comic Sans MS" pitchFamily="66" charset="0"/>
              </a:rPr>
              <a:t>ver</a:t>
            </a:r>
            <a:r>
              <a:rPr lang="en-GB" sz="4800" dirty="0" smtClean="0">
                <a:latin typeface="Comic Sans MS" pitchFamily="66" charset="0"/>
              </a:rPr>
              <a:t>?</a:t>
            </a:r>
            <a:endParaRPr lang="en-GB" sz="4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:\+Planning\Year 1\img019.jpg"/>
          <p:cNvPicPr>
            <a:picLocks noChangeAspect="1" noChangeArrowheads="1"/>
          </p:cNvPicPr>
          <p:nvPr/>
        </p:nvPicPr>
        <p:blipFill>
          <a:blip r:embed="rId2" cstate="print"/>
          <a:srcRect l="48631" b="65750"/>
          <a:stretch>
            <a:fillRect/>
          </a:stretch>
        </p:blipFill>
        <p:spPr bwMode="auto">
          <a:xfrm>
            <a:off x="179512" y="3383457"/>
            <a:ext cx="3995936" cy="3474543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9552" y="-243408"/>
            <a:ext cx="822960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¡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Puedo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un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pato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amarillo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!</a:t>
            </a:r>
            <a:b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No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puede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ser!</a:t>
            </a:r>
          </a:p>
        </p:txBody>
      </p:sp>
      <p:pic>
        <p:nvPicPr>
          <p:cNvPr id="3074" name="Picture 2" descr="F:\+Planning\Year 1\img018.jpg"/>
          <p:cNvPicPr>
            <a:picLocks noChangeAspect="1" noChangeArrowheads="1"/>
          </p:cNvPicPr>
          <p:nvPr/>
        </p:nvPicPr>
        <p:blipFill>
          <a:blip r:embed="rId3" cstate="print"/>
          <a:srcRect r="50000" b="71000"/>
          <a:stretch>
            <a:fillRect/>
          </a:stretch>
        </p:blipFill>
        <p:spPr bwMode="auto">
          <a:xfrm>
            <a:off x="4687701" y="3356992"/>
            <a:ext cx="4456299" cy="350100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868144" y="787351"/>
            <a:ext cx="22333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err="1" smtClean="0">
                <a:solidFill>
                  <a:srgbClr val="FFFF00"/>
                </a:solidFill>
                <a:latin typeface="Comic Sans MS" pitchFamily="66" charset="0"/>
              </a:rPr>
              <a:t>amarillo</a:t>
            </a:r>
            <a:endParaRPr lang="en-GB" sz="4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F:\+Planning\Year 1\img018.jpg"/>
          <p:cNvPicPr>
            <a:picLocks noChangeAspect="1" noChangeArrowheads="1"/>
          </p:cNvPicPr>
          <p:nvPr/>
        </p:nvPicPr>
        <p:blipFill>
          <a:blip r:embed="rId2" cstate="print"/>
          <a:srcRect r="50000" b="71000"/>
          <a:stretch>
            <a:fillRect/>
          </a:stretch>
        </p:blipFill>
        <p:spPr bwMode="auto">
          <a:xfrm flipH="1">
            <a:off x="-1" y="154648"/>
            <a:ext cx="8532440" cy="6703352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540568" y="1844824"/>
            <a:ext cx="7772400" cy="3744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Pato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amarillo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 err="1" smtClean="0">
                <a:latin typeface="Comic Sans MS" pitchFamily="66" charset="0"/>
                <a:ea typeface="+mj-ea"/>
                <a:cs typeface="+mj-cs"/>
              </a:rPr>
              <a:t>Pato</a:t>
            </a:r>
            <a:r>
              <a:rPr lang="en-GB" sz="4800" dirty="0" smtClean="0"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en-GB" sz="4800" dirty="0" err="1" smtClean="0">
                <a:latin typeface="Comic Sans MS" pitchFamily="66" charset="0"/>
                <a:ea typeface="+mj-ea"/>
                <a:cs typeface="+mj-cs"/>
              </a:rPr>
              <a:t>amarillo</a:t>
            </a:r>
            <a:r>
              <a:rPr lang="en-GB" sz="4800" dirty="0">
                <a:latin typeface="Comic Sans MS" pitchFamily="66" charset="0"/>
                <a:ea typeface="+mj-ea"/>
                <a:cs typeface="+mj-cs"/>
              </a:rPr>
              <a:t>,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¿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Qué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puedes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9552" y="-243408"/>
            <a:ext cx="822960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¡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Puedo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un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caballo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azul</a:t>
            </a:r>
            <a:r>
              <a:rPr lang="en-GB" sz="4400" dirty="0">
                <a:latin typeface="Comic Sans MS" pitchFamily="66" charset="0"/>
                <a:ea typeface="+mj-ea"/>
                <a:cs typeface="+mj-cs"/>
              </a:rPr>
              <a:t>!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lang="en-GB" sz="4400" dirty="0">
                <a:latin typeface="Comic Sans MS" pitchFamily="66" charset="0"/>
                <a:ea typeface="+mj-ea"/>
                <a:cs typeface="+mj-cs"/>
              </a:rPr>
              <a:t>¡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No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puede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ser!</a:t>
            </a:r>
          </a:p>
        </p:txBody>
      </p:sp>
      <p:pic>
        <p:nvPicPr>
          <p:cNvPr id="3074" name="Picture 2" descr="F:\+Planning\Year 1\img018.jpg"/>
          <p:cNvPicPr>
            <a:picLocks noChangeAspect="1" noChangeArrowheads="1"/>
          </p:cNvPicPr>
          <p:nvPr/>
        </p:nvPicPr>
        <p:blipFill>
          <a:blip r:embed="rId2" cstate="print"/>
          <a:srcRect r="50000" b="71000"/>
          <a:stretch>
            <a:fillRect/>
          </a:stretch>
        </p:blipFill>
        <p:spPr bwMode="auto">
          <a:xfrm flipH="1">
            <a:off x="0" y="3356992"/>
            <a:ext cx="4456299" cy="3501008"/>
          </a:xfrm>
          <a:prstGeom prst="rect">
            <a:avLst/>
          </a:prstGeom>
          <a:noFill/>
        </p:spPr>
      </p:pic>
      <p:pic>
        <p:nvPicPr>
          <p:cNvPr id="4098" name="Picture 2" descr="F:\+Planning\Year 1\img018.jpg"/>
          <p:cNvPicPr>
            <a:picLocks noChangeAspect="1" noChangeArrowheads="1"/>
          </p:cNvPicPr>
          <p:nvPr/>
        </p:nvPicPr>
        <p:blipFill>
          <a:blip r:embed="rId2" cstate="print"/>
          <a:srcRect l="48578" b="71000"/>
          <a:stretch>
            <a:fillRect/>
          </a:stretch>
        </p:blipFill>
        <p:spPr bwMode="auto">
          <a:xfrm>
            <a:off x="4655207" y="3429000"/>
            <a:ext cx="4488793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+Planning\Year 1\img018.jpg"/>
          <p:cNvPicPr>
            <a:picLocks noChangeAspect="1" noChangeArrowheads="1"/>
          </p:cNvPicPr>
          <p:nvPr/>
        </p:nvPicPr>
        <p:blipFill>
          <a:blip r:embed="rId2" cstate="print"/>
          <a:srcRect l="48578" b="71000"/>
          <a:stretch>
            <a:fillRect/>
          </a:stretch>
        </p:blipFill>
        <p:spPr bwMode="auto">
          <a:xfrm flipH="1">
            <a:off x="-1" y="10006"/>
            <a:ext cx="8964488" cy="684799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15616" y="1628800"/>
            <a:ext cx="7772400" cy="3744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Caballo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azul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caballo</a:t>
            </a:r>
            <a:r>
              <a:rPr kumimoji="0" lang="en-GB" sz="4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azul</a:t>
            </a:r>
            <a:r>
              <a:rPr kumimoji="0" lang="en-GB" sz="4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,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¿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Qué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puedes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9552" y="-243408"/>
            <a:ext cx="822960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¡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Puedo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una</a:t>
            </a:r>
            <a:r>
              <a:rPr kumimoji="0" lang="en-GB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rana</a:t>
            </a:r>
            <a:r>
              <a:rPr kumimoji="0" lang="en-GB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verde</a:t>
            </a:r>
            <a:r>
              <a:rPr lang="en-GB" sz="4400" dirty="0" smtClean="0">
                <a:latin typeface="Comic Sans MS" pitchFamily="66" charset="0"/>
                <a:ea typeface="+mj-ea"/>
                <a:cs typeface="+mj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lang="en-GB" sz="4400" dirty="0">
                <a:latin typeface="Comic Sans MS" pitchFamily="66" charset="0"/>
                <a:ea typeface="+mj-ea"/>
                <a:cs typeface="+mj-cs"/>
              </a:rPr>
              <a:t>¡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No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puede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ser!</a:t>
            </a:r>
          </a:p>
        </p:txBody>
      </p:sp>
      <p:pic>
        <p:nvPicPr>
          <p:cNvPr id="7" name="Picture 2" descr="F:\+Planning\Year 1\img018.jpg"/>
          <p:cNvPicPr>
            <a:picLocks noChangeAspect="1" noChangeArrowheads="1"/>
          </p:cNvPicPr>
          <p:nvPr/>
        </p:nvPicPr>
        <p:blipFill>
          <a:blip r:embed="rId2" cstate="print"/>
          <a:srcRect l="48578" b="71000"/>
          <a:stretch>
            <a:fillRect/>
          </a:stretch>
        </p:blipFill>
        <p:spPr bwMode="auto">
          <a:xfrm flipH="1">
            <a:off x="-1" y="3789040"/>
            <a:ext cx="4017477" cy="3068960"/>
          </a:xfrm>
          <a:prstGeom prst="rect">
            <a:avLst/>
          </a:prstGeom>
          <a:noFill/>
        </p:spPr>
      </p:pic>
      <p:pic>
        <p:nvPicPr>
          <p:cNvPr id="5122" name="Picture 2" descr="F:\+Planning\Year 1\img019.jpg"/>
          <p:cNvPicPr>
            <a:picLocks noChangeAspect="1" noChangeArrowheads="1"/>
          </p:cNvPicPr>
          <p:nvPr/>
        </p:nvPicPr>
        <p:blipFill>
          <a:blip r:embed="rId3" cstate="print"/>
          <a:srcRect l="50000" t="37400" b="34250"/>
          <a:stretch>
            <a:fillRect/>
          </a:stretch>
        </p:blipFill>
        <p:spPr bwMode="auto">
          <a:xfrm flipH="1">
            <a:off x="5090939" y="3861048"/>
            <a:ext cx="4053061" cy="2996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+Planning\Year 1\img019.jpg"/>
          <p:cNvPicPr>
            <a:picLocks noChangeAspect="1" noChangeArrowheads="1"/>
          </p:cNvPicPr>
          <p:nvPr/>
        </p:nvPicPr>
        <p:blipFill>
          <a:blip r:embed="rId2" cstate="print"/>
          <a:srcRect l="50000" t="37400" b="34250"/>
          <a:stretch>
            <a:fillRect/>
          </a:stretch>
        </p:blipFill>
        <p:spPr bwMode="auto">
          <a:xfrm>
            <a:off x="1" y="96659"/>
            <a:ext cx="9144000" cy="676134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3528" y="2060849"/>
            <a:ext cx="7772400" cy="3744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Rana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verde</a:t>
            </a:r>
            <a:r>
              <a:rPr kumimoji="0" lang="en-GB" sz="4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aseline="0" dirty="0" err="1" smtClean="0">
                <a:latin typeface="Comic Sans MS" pitchFamily="66" charset="0"/>
                <a:ea typeface="+mj-ea"/>
                <a:cs typeface="+mj-cs"/>
              </a:rPr>
              <a:t>Rana</a:t>
            </a:r>
            <a:r>
              <a:rPr lang="en-GB" sz="4800" baseline="0" dirty="0" smtClean="0"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en-GB" sz="4800" baseline="0" dirty="0" err="1" smtClean="0">
                <a:latin typeface="Comic Sans MS" pitchFamily="66" charset="0"/>
                <a:ea typeface="+mj-ea"/>
                <a:cs typeface="+mj-cs"/>
              </a:rPr>
              <a:t>verde</a:t>
            </a:r>
            <a:r>
              <a:rPr lang="en-GB" sz="4800" baseline="0" dirty="0" smtClean="0">
                <a:latin typeface="Comic Sans MS" pitchFamily="66" charset="0"/>
                <a:ea typeface="+mj-ea"/>
                <a:cs typeface="+mj-cs"/>
              </a:rPr>
              <a:t>,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¿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Qué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puedes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150</Words>
  <Application>Microsoft Office PowerPoint</Application>
  <PresentationFormat>On-screen Show (4:3)</PresentationFormat>
  <Paragraphs>50</Paragraphs>
  <Slides>22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Oso marrón,  Oso marrón,  ¿Qué puedes ver?</vt:lpstr>
      <vt:lpstr>¡Puedo ver un pájaro rojo!  No puede ser!</vt:lpstr>
      <vt:lpstr>Pájaro rojo, Pájaro rojo,  ¿Qué puedes ver?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Podemos ver......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Oso marrón,  Oso marrón,  ¿Qué puedes ver?</dc:title>
  <dc:creator>User</dc:creator>
  <cp:lastModifiedBy>Siobhan</cp:lastModifiedBy>
  <cp:revision>14</cp:revision>
  <dcterms:created xsi:type="dcterms:W3CDTF">2013-11-06T22:13:35Z</dcterms:created>
  <dcterms:modified xsi:type="dcterms:W3CDTF">2016-02-26T19:43:08Z</dcterms:modified>
</cp:coreProperties>
</file>